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29"/>
  </p:notesMasterIdLst>
  <p:handoutMasterIdLst>
    <p:handoutMasterId r:id="rId30"/>
  </p:handoutMasterIdLst>
  <p:sldIdLst>
    <p:sldId id="256" r:id="rId4"/>
    <p:sldId id="257" r:id="rId5"/>
    <p:sldId id="279" r:id="rId6"/>
    <p:sldId id="271" r:id="rId7"/>
    <p:sldId id="269" r:id="rId8"/>
    <p:sldId id="276" r:id="rId9"/>
    <p:sldId id="277" r:id="rId10"/>
    <p:sldId id="260" r:id="rId11"/>
    <p:sldId id="270" r:id="rId12"/>
    <p:sldId id="280" r:id="rId13"/>
    <p:sldId id="281" r:id="rId14"/>
    <p:sldId id="273" r:id="rId15"/>
    <p:sldId id="264" r:id="rId16"/>
    <p:sldId id="265" r:id="rId17"/>
    <p:sldId id="275" r:id="rId18"/>
    <p:sldId id="278" r:id="rId19"/>
    <p:sldId id="267" r:id="rId20"/>
    <p:sldId id="283" r:id="rId21"/>
    <p:sldId id="274" r:id="rId22"/>
    <p:sldId id="262" r:id="rId23"/>
    <p:sldId id="266" r:id="rId24"/>
    <p:sldId id="272" r:id="rId25"/>
    <p:sldId id="268" r:id="rId26"/>
    <p:sldId id="282" r:id="rId27"/>
    <p:sldId id="261"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12" autoAdjust="0"/>
    <p:restoredTop sz="51064" autoAdjust="0"/>
  </p:normalViewPr>
  <p:slideViewPr>
    <p:cSldViewPr>
      <p:cViewPr varScale="1">
        <p:scale>
          <a:sx n="35" d="100"/>
          <a:sy n="35"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133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413125" cy="479425"/>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defTabSz="966788">
              <a:defRPr sz="1200">
                <a:cs typeface="+mn-cs"/>
              </a:defRPr>
            </a:lvl1pPr>
          </a:lstStyle>
          <a:p>
            <a:pPr>
              <a:defRPr/>
            </a:pPr>
            <a:r>
              <a:rPr lang="en-US"/>
              <a:t>MacSysAdmin 2009 SpamAssassin</a:t>
            </a:r>
          </a:p>
        </p:txBody>
      </p:sp>
      <p:sp>
        <p:nvSpPr>
          <p:cNvPr id="450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algn="r" defTabSz="966788">
              <a:defRPr sz="1200">
                <a:cs typeface="+mn-cs"/>
              </a:defRPr>
            </a:lvl1pPr>
          </a:lstStyle>
          <a:p>
            <a:pPr>
              <a:defRPr/>
            </a:pPr>
            <a:r>
              <a:rPr lang="en-US"/>
              <a:t>September 16, 2009</a:t>
            </a:r>
          </a:p>
        </p:txBody>
      </p:sp>
      <p:sp>
        <p:nvSpPr>
          <p:cNvPr id="450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defTabSz="966788">
              <a:defRPr sz="1200">
                <a:cs typeface="+mn-cs"/>
              </a:defRPr>
            </a:lvl1pPr>
          </a:lstStyle>
          <a:p>
            <a:pPr>
              <a:defRPr/>
            </a:pPr>
            <a:r>
              <a:rPr lang="en-US"/>
              <a:t>presented by Kevin A. McGrail</a:t>
            </a:r>
          </a:p>
        </p:txBody>
      </p:sp>
      <p:sp>
        <p:nvSpPr>
          <p:cNvPr id="450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algn="r" defTabSz="966788">
              <a:defRPr sz="1200">
                <a:cs typeface="+mn-cs"/>
              </a:defRPr>
            </a:lvl1pPr>
          </a:lstStyle>
          <a:p>
            <a:pPr>
              <a:defRPr/>
            </a:pPr>
            <a:fld id="{4A09F8C4-80EC-4D28-A804-A83F96BBAB8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defTabSz="966788">
              <a:defRPr sz="1200">
                <a:cs typeface="+mn-cs"/>
              </a:defRPr>
            </a:lvl1pPr>
          </a:lstStyle>
          <a:p>
            <a:pPr>
              <a:defRPr/>
            </a:pPr>
            <a:r>
              <a:rPr lang="en-US"/>
              <a:t>MacSysAdmin 2009 SpamAssassin</a:t>
            </a:r>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algn="r" defTabSz="966788">
              <a:defRPr sz="1200">
                <a:cs typeface="+mn-cs"/>
              </a:defRPr>
            </a:lvl1pPr>
          </a:lstStyle>
          <a:p>
            <a:pPr>
              <a:defRPr/>
            </a:pPr>
            <a:r>
              <a:rPr lang="en-US"/>
              <a:t>September 16, 2009</a:t>
            </a:r>
          </a:p>
        </p:txBody>
      </p:sp>
      <p:sp>
        <p:nvSpPr>
          <p:cNvPr id="37892" name="Rectangle 4"/>
          <p:cNvSpPr>
            <a:spLocks noGrp="1"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defTabSz="966788">
              <a:defRPr sz="1200">
                <a:cs typeface="+mn-cs"/>
              </a:defRPr>
            </a:lvl1pPr>
          </a:lstStyle>
          <a:p>
            <a:pPr>
              <a:defRPr/>
            </a:pPr>
            <a:r>
              <a:rPr lang="en-US"/>
              <a:t>presented by Kevin A. McGrail</a:t>
            </a:r>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algn="r" defTabSz="966788">
              <a:defRPr sz="1200">
                <a:cs typeface="+mn-cs"/>
              </a:defRPr>
            </a:lvl1pPr>
          </a:lstStyle>
          <a:p>
            <a:pPr>
              <a:defRPr/>
            </a:pPr>
            <a:fld id="{F3A90942-0450-4F32-B4A7-42E3658AFED7}"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acgpg.sourceforge.ne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macgpg.sourceforge.net/docs/howto-build-gpg-osx.txt.as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loosenut.com/russ-bin/rbl.pl" TargetMode="External"/><Relationship Id="rId13" Type="http://schemas.openxmlformats.org/officeDocument/2006/relationships/hyperlink" Target="http://nospam-pl.net/rbl.php" TargetMode="External"/><Relationship Id="rId18" Type="http://schemas.openxmlformats.org/officeDocument/2006/relationships/hyperlink" Target="http://www.karmasphere.com/" TargetMode="External"/><Relationship Id="rId3" Type="http://schemas.openxmlformats.org/officeDocument/2006/relationships/hyperlink" Target="http://multirbl.valli.org/" TargetMode="External"/><Relationship Id="rId21" Type="http://schemas.openxmlformats.org/officeDocument/2006/relationships/hyperlink" Target="https://toolbox.webhotel.net/cgi-bin/rbl.cgi" TargetMode="External"/><Relationship Id="rId7" Type="http://schemas.openxmlformats.org/officeDocument/2006/relationships/hyperlink" Target="http://tools.web-max.ca/dsbl.php" TargetMode="External"/><Relationship Id="rId12" Type="http://schemas.openxmlformats.org/officeDocument/2006/relationships/hyperlink" Target="http://www.dnsbl.info/" TargetMode="External"/><Relationship Id="rId17" Type="http://schemas.openxmlformats.org/officeDocument/2006/relationships/hyperlink" Target="http://www.webhostingtalk.nl/whtdnsblcheck.cgi" TargetMode="External"/><Relationship Id="rId25" Type="http://schemas.openxmlformats.org/officeDocument/2006/relationships/hyperlink" Target="http://emailstuff.org/bl/" TargetMode="External"/><Relationship Id="rId2" Type="http://schemas.openxmlformats.org/officeDocument/2006/relationships/slide" Target="../slides/slide19.xml"/><Relationship Id="rId16" Type="http://schemas.openxmlformats.org/officeDocument/2006/relationships/hyperlink" Target="http://antispam.rothen.com/rbl.php" TargetMode="External"/><Relationship Id="rId20" Type="http://schemas.openxmlformats.org/officeDocument/2006/relationships/hyperlink" Target="http://www.myiptest.com/staticpages/index.php/check-Blacklisted-IP-DNSBL" TargetMode="External"/><Relationship Id="rId1" Type="http://schemas.openxmlformats.org/officeDocument/2006/relationships/notesMaster" Target="../notesMasters/notesMaster1.xml"/><Relationship Id="rId6" Type="http://schemas.openxmlformats.org/officeDocument/2006/relationships/hyperlink" Target="http://www.mxtoolbox.com/blacklists.aspx" TargetMode="External"/><Relationship Id="rId11" Type="http://schemas.openxmlformats.org/officeDocument/2006/relationships/hyperlink" Target="http://www.rbl.jp/ckdb/" TargetMode="External"/><Relationship Id="rId24" Type="http://schemas.openxmlformats.org/officeDocument/2006/relationships/hyperlink" Target="http://d6tech.com/support-tools/dnsbl-query.php" TargetMode="External"/><Relationship Id="rId5" Type="http://schemas.openxmlformats.org/officeDocument/2006/relationships/hyperlink" Target="http://senderbase.org/senderbase_queries/main?searchBy=ipaddress&amp;searchString=" TargetMode="External"/><Relationship Id="rId15" Type="http://schemas.openxmlformats.org/officeDocument/2006/relationships/hyperlink" Target="http://www.chem.utoronto.ca/cgi-bin/rbcheck.cgi" TargetMode="External"/><Relationship Id="rId23" Type="http://schemas.openxmlformats.org/officeDocument/2006/relationships/hyperlink" Target="http://verynicetools.com/blacklist" TargetMode="External"/><Relationship Id="rId10" Type="http://schemas.openxmlformats.org/officeDocument/2006/relationships/hyperlink" Target="http://www.robtex.com/rbl/" TargetMode="External"/><Relationship Id="rId19" Type="http://schemas.openxmlformats.org/officeDocument/2006/relationships/hyperlink" Target="http://checker.msrbl.com/v/1/" TargetMode="External"/><Relationship Id="rId4" Type="http://schemas.openxmlformats.org/officeDocument/2006/relationships/hyperlink" Target="http://www.moensted.dk/spam/" TargetMode="External"/><Relationship Id="rId9" Type="http://schemas.openxmlformats.org/officeDocument/2006/relationships/hyperlink" Target="http://www.mob.net/~ted/tools/rbl.php3" TargetMode="External"/><Relationship Id="rId14" Type="http://schemas.openxmlformats.org/officeDocument/2006/relationships/hyperlink" Target="http://andrew.triumf.ca/cgi-bin/nph-rbcheck.cgi?addr=" TargetMode="External"/><Relationship Id="rId22" Type="http://schemas.openxmlformats.org/officeDocument/2006/relationships/hyperlink" Target="http://www.crynwr.com/spa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ostfix.org/postconf.5.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postfix.org/postconf.5.html#smtpd_delay_reject" TargetMode="External"/><Relationship Id="rId5" Type="http://schemas.openxmlformats.org/officeDocument/2006/relationships/hyperlink" Target="http://www.postfix.org/postconf.5.html#reject_unauth_pipelining" TargetMode="External"/><Relationship Id="rId4" Type="http://schemas.openxmlformats.org/officeDocument/2006/relationships/hyperlink" Target="http://www.postfix.org/postconf.5.html#smtpd_client_restric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40962"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40963"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40964" name="Rectangle 7"/>
          <p:cNvSpPr>
            <a:spLocks noGrp="1" noChangeArrowheads="1"/>
          </p:cNvSpPr>
          <p:nvPr>
            <p:ph type="sldNum" sz="quarter" idx="5"/>
          </p:nvPr>
        </p:nvSpPr>
        <p:spPr>
          <a:noFill/>
        </p:spPr>
        <p:txBody>
          <a:bodyPr/>
          <a:lstStyle/>
          <a:p>
            <a:fld id="{FC5A9DEE-D4A2-44AF-8E4A-3CF97DFD71F3}" type="slidenum">
              <a:rPr lang="en-US" smtClean="0">
                <a:cs typeface="Arial" charset="0"/>
              </a:rPr>
              <a:pPr/>
              <a:t>1</a:t>
            </a:fld>
            <a:endParaRPr lang="en-US" smtClean="0">
              <a:cs typeface="Arial" charset="0"/>
            </a:endParaRPr>
          </a:p>
        </p:txBody>
      </p:sp>
      <p:sp>
        <p:nvSpPr>
          <p:cNvPr id="40965" name="Rectangle 2"/>
          <p:cNvSpPr>
            <a:spLocks noGrp="1" noRot="1" noChangeArrowheads="1" noTextEdit="1"/>
          </p:cNvSpPr>
          <p:nvPr>
            <p:ph type="sldImg"/>
          </p:nvPr>
        </p:nvSpPr>
        <p:spPr>
          <a:ln/>
        </p:spPr>
      </p:sp>
      <p:sp>
        <p:nvSpPr>
          <p:cNvPr id="40966" name="Rectangle 3"/>
          <p:cNvSpPr>
            <a:spLocks noGrp="1" noChangeArrowheads="1"/>
          </p:cNvSpPr>
          <p:nvPr>
            <p:ph type="body" idx="1"/>
          </p:nvPr>
        </p:nvSpPr>
        <p:spPr>
          <a:noFill/>
          <a:ln/>
        </p:spPr>
        <p:txBody>
          <a:bodyPr/>
          <a:lstStyle/>
          <a:p>
            <a:pPr eaLnBrk="1" hangingPunct="1"/>
            <a:r>
              <a:rPr lang="en-US" smtClean="0"/>
              <a:t>Good Afternoon,</a:t>
            </a:r>
          </a:p>
          <a:p>
            <a:pPr eaLnBrk="1" hangingPunct="1"/>
            <a:endParaRPr lang="en-US" smtClean="0"/>
          </a:p>
          <a:p>
            <a:pPr eaLnBrk="1" hangingPunct="1"/>
            <a:r>
              <a:rPr lang="en-US" smtClean="0"/>
              <a:t>My name is Kevin A. McGrail.  If you read my biography for this conference, you’ll know already that I hate Spam and enjoy greatly fighting spammers.</a:t>
            </a:r>
          </a:p>
          <a:p>
            <a:pPr eaLnBrk="1" hangingPunct="1"/>
            <a:endParaRPr lang="en-US" smtClean="0"/>
          </a:p>
          <a:p>
            <a:pPr eaLnBrk="1" hangingPunct="1"/>
            <a:r>
              <a:rPr lang="en-US" smtClean="0"/>
              <a:t>You’ll also know that I love all types of computers and use a wide variety of machines &amp; operating systems.  But I’m definitely old-school in my love for the command line interface.  This doesn’t mean I don’t think that Apple’s OS X is the most beautiful pairing of a rock-solid CLI with a beautifully polished GUI.</a:t>
            </a:r>
          </a:p>
          <a:p>
            <a:pPr eaLnBrk="1" hangingPunct="1"/>
            <a:endParaRPr lang="en-US" smtClean="0"/>
          </a:p>
          <a:p>
            <a:pPr eaLnBrk="1" hangingPunct="1"/>
            <a:r>
              <a:rPr lang="en-US" smtClean="0"/>
              <a:t>But it does mean that while we are here to talk about Mac system administration, the configuration of SpamAssassin is largely not server specific and most of the heavy-handed configuration changes will be done behind the scenes using the CLI.</a:t>
            </a:r>
          </a:p>
          <a:p>
            <a:pPr eaLnBrk="1" hangingPunct="1"/>
            <a:endParaRPr lang="en-US" smtClean="0"/>
          </a:p>
          <a:p>
            <a:pPr eaLnBrk="1" hangingPunct="1"/>
            <a:r>
              <a:rPr lang="en-US" smtClean="0"/>
              <a:t>So let’s get started by talking about the definition of Spam.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r>
              <a:rPr lang="en-US" smtClean="0"/>
              <a:t>Under Server Admin, choosing the Mail service Settings page still shows only a few tweaks.</a:t>
            </a:r>
          </a:p>
          <a:p>
            <a:endParaRPr lang="en-US" smtClean="0"/>
          </a:p>
          <a:p>
            <a:r>
              <a:rPr lang="en-US" smtClean="0"/>
              <a:t>Here you can enable or disable the junk mail and virus filters individually, change or disable the subject tag that is used, or “Encapsulate junk mail as MIME attachments.”</a:t>
            </a:r>
          </a:p>
          <a:p>
            <a:endParaRPr lang="en-US" smtClean="0"/>
          </a:p>
          <a:p>
            <a:r>
              <a:rPr lang="en-US" smtClean="0"/>
              <a:t>This last cryptic option will take the spam and move it to an attachment on the original mail.  This has two big benefits:  First, users can view the spam unmodified by opening the attachment.  Second, the users don’t have to see whatever is contained in the e-mail without explicitly opting to do so.</a:t>
            </a:r>
          </a:p>
          <a:p>
            <a:endParaRPr lang="en-US" smtClean="0"/>
          </a:p>
          <a:p>
            <a:r>
              <a:rPr lang="en-US" smtClean="0"/>
              <a:t>While OS X uses ***JUNK MAIL***, the default SpamAssassin subject tag for Spam is *****SPAM*****.  </a:t>
            </a:r>
          </a:p>
          <a:p>
            <a:endParaRPr lang="en-US" smtClean="0"/>
          </a:p>
          <a:p>
            <a:r>
              <a:rPr lang="en-US" smtClean="0"/>
              <a:t>As for the Accepted languages and locales option, besides the fact that it’s missing se, the configuration won’t even work!  Snow Leopard is using configuration options that are invalid for the version of SA that is included!  We’ll talk about fixing that later.</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r>
              <a:rPr lang="en-US" smtClean="0"/>
              <a:t>First, thanks to Tycho Sjögren for his assistance in getting me access to a Snow Leopard test box.   As we all know, Snow Leopard was released very recently. However, there are very few changes in this release regarding the Junk Mail filter.</a:t>
            </a:r>
          </a:p>
          <a:p>
            <a:endParaRPr lang="en-US" smtClean="0"/>
          </a:p>
          <a:p>
            <a:r>
              <a:rPr lang="en-US" smtClean="0"/>
              <a:t>And I am fairly disappointed how old the version of SpamAssassin in use even with Snow Leopard remains.  It’s a testament to how long-standing our releases can be but I’d prefer to see some movement forward on this.  I’ve reached out to our PMC to open a dialog with Apple about this issue or to find out more reasoning behind their decision.</a:t>
            </a:r>
          </a:p>
          <a:p>
            <a:endParaRPr lang="en-US" smtClean="0"/>
          </a:p>
          <a:p>
            <a:r>
              <a:rPr lang="en-US" smtClean="0"/>
              <a:t>But let’s move on to improving the Junk Mail Filter as installed in OS X.</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63490"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63491"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63492" name="Rectangle 7"/>
          <p:cNvSpPr>
            <a:spLocks noGrp="1" noChangeArrowheads="1"/>
          </p:cNvSpPr>
          <p:nvPr>
            <p:ph type="sldNum" sz="quarter" idx="5"/>
          </p:nvPr>
        </p:nvSpPr>
        <p:spPr>
          <a:noFill/>
        </p:spPr>
        <p:txBody>
          <a:bodyPr/>
          <a:lstStyle/>
          <a:p>
            <a:fld id="{83806FB1-A8D4-472E-9D58-89EFDC26AE0E}" type="slidenum">
              <a:rPr lang="en-US" smtClean="0">
                <a:cs typeface="Arial" charset="0"/>
              </a:rPr>
              <a:pPr/>
              <a:t>12</a:t>
            </a:fld>
            <a:endParaRPr lang="en-US" smtClean="0">
              <a:cs typeface="Arial" charset="0"/>
            </a:endParaRPr>
          </a:p>
        </p:txBody>
      </p:sp>
      <p:sp>
        <p:nvSpPr>
          <p:cNvPr id="63493" name="Rectangle 2"/>
          <p:cNvSpPr>
            <a:spLocks noGrp="1" noRo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r>
              <a:rPr lang="en-US" smtClean="0"/>
              <a:t>The first step in identifying junk mail is to understand that your overall mail setup is “judged” by other mail servers to help identify Spammers.</a:t>
            </a:r>
          </a:p>
          <a:p>
            <a:pPr eaLnBrk="1" hangingPunct="1"/>
            <a:endParaRPr lang="en-US" smtClean="0"/>
          </a:p>
          <a:p>
            <a:pPr eaLnBrk="1" hangingPunct="1"/>
            <a:r>
              <a:rPr lang="en-US" smtClean="0"/>
              <a:t>On the internet, computers speak in numbers called in IP addresses.  Humans use names via DNS to translate into the numbers.  However, you can also translate a number into a name.  This is called a reverse lookup.  Of course, real SysAdmins don’t use DNS.  We memorize all of our IP addresses.</a:t>
            </a:r>
          </a:p>
          <a:p>
            <a:pPr eaLnBrk="1" hangingPunct="1"/>
            <a:endParaRPr lang="en-US" smtClean="0"/>
          </a:p>
          <a:p>
            <a:pPr eaLnBrk="1" hangingPunct="1"/>
            <a:r>
              <a:rPr lang="en-US" smtClean="0"/>
              <a:t>But despite our good memories, having a valid answer for a reverse lookup, called a reverse PTR or rPTR makes your mail server more legitimate. Some ISPs, like AOL, will not even accept e-mail from a server that doesn’t have one.  So if you don’t have a reverse pointer for your IP address, talk to your ISP and get one that is non-generic and doesn’t reference your IP address.  For example, mail.macsysadmin.se instead of static-71-163-15-129.washdc.fios.verizon.net.</a:t>
            </a:r>
          </a:p>
          <a:p>
            <a:pPr eaLnBrk="1" hangingPunct="1"/>
            <a:endParaRPr lang="en-US" smtClean="0"/>
          </a:p>
          <a:p>
            <a:pPr eaLnBrk="1" hangingPunct="1"/>
            <a:r>
              <a:rPr lang="en-US" smtClean="0"/>
              <a:t>If you don’t have a static IP, you really MUST be using a Smart Host.  This is the feature in the mail preferences to Relay E-mail through your ISP.  If you send your mail directly, you will definitely look like a spammer!</a:t>
            </a:r>
          </a:p>
          <a:p>
            <a:pPr eaLnBrk="1" hangingPunct="1"/>
            <a:endParaRPr lang="en-US" smtClean="0"/>
          </a:p>
          <a:p>
            <a:pPr eaLnBrk="1" hangingPunct="1"/>
            <a:r>
              <a:rPr lang="en-US" smtClean="0"/>
              <a:t>Mark Martinec, another member of the SA Project Management Committee, also points out that you should really, really use the Smart Host or MSA of a domain used in your From address.  </a:t>
            </a:r>
          </a:p>
          <a:p>
            <a:pPr eaLnBrk="1" hangingPunct="1"/>
            <a:endParaRPr lang="en-US" smtClean="0"/>
          </a:p>
          <a:p>
            <a:pPr eaLnBrk="1" hangingPunct="1"/>
            <a:r>
              <a:rPr lang="en-US" smtClean="0"/>
              <a:t>The acronym MSA stands for the Mail Submission Agent.  It’s the middle-man between the Mail User Agent or MUA -- That’s SysAdmin speak for an e-mail client such as Mail or Outlook – and the Mail Transport Agent or MTA.  The MTA is the agent that sends mail from one server to the next.</a:t>
            </a:r>
          </a:p>
          <a:p>
            <a:pPr eaLnBrk="1" hangingPunct="1"/>
            <a:endParaRPr lang="en-US" smtClean="0"/>
          </a:p>
          <a:p>
            <a:pPr eaLnBrk="1" hangingPunct="1"/>
            <a:r>
              <a:rPr lang="en-US" smtClean="0"/>
              <a:t>So, via your user’s Mail User Agent, they should be submitting the e-mail to your domain’s Mail Submission Agent, preferably on a standard submission port 587 and authenticated through AUTH or POP-Before-SMTP or similar.  In the same vein, when using @gmail.com in the From address, the e-mail should be submitted through that domains MSA, smtp.gmail.com:587.  The Gmail web interface, technically just another MUA, would automatically be setup to use a proper submission method.</a:t>
            </a:r>
          </a:p>
          <a:p>
            <a:pPr eaLnBrk="1" hangingPunct="1"/>
            <a:endParaRPr lang="en-US" smtClean="0"/>
          </a:p>
          <a:p>
            <a:pPr eaLnBrk="1" hangingPunct="1"/>
            <a:r>
              <a:rPr lang="en-US" smtClean="0"/>
              <a:t>Submitting mail through anything but the MSA for the From address will likely contribute points towards the threshold to tag an e-mail as Spam.</a:t>
            </a:r>
          </a:p>
          <a:p>
            <a:pPr eaLnBrk="1" hangingPunct="1"/>
            <a:endParaRPr lang="en-US" smtClean="0"/>
          </a:p>
          <a:p>
            <a:pPr eaLnBrk="1" hangingPunct="1"/>
            <a:r>
              <a:rPr lang="en-US" smtClean="0"/>
              <a:t>The reason away from using an ISP’s Smart Host to an MSA for the domain is due to the widespread e-mail address forgery in Junk Mail.  This fraud has necessitated increasingly stricter methods to distinguish the valid addresses from the forged address.  </a:t>
            </a:r>
          </a:p>
          <a:p>
            <a:pPr eaLnBrk="1" hangingPunct="1"/>
            <a:endParaRPr lang="en-US" smtClean="0"/>
          </a:p>
          <a:p>
            <a:pPr eaLnBrk="1" hangingPunct="1"/>
            <a:r>
              <a:rPr lang="en-US" smtClean="0"/>
              <a:t>One of these stricter methods is SPF.  We’ll touch on other methods like DKIM and Whitelist_From_Rcvd in a few slides.</a:t>
            </a:r>
          </a:p>
          <a:p>
            <a:pPr eaLnBrk="1" hangingPunct="1"/>
            <a:endParaRPr lang="en-US" smtClean="0"/>
          </a:p>
          <a:p>
            <a:pPr eaLnBrk="1" hangingPunct="1"/>
            <a:r>
              <a:rPr lang="en-US" smtClean="0"/>
              <a:t>Using these methods, like SPF or Sender Policy Framework by adding an SPF Record for your domain will help control forged e-mail.  SPF allows other servers that receive your e-mails to check your domain’s DNS. There you can set policies that tell the MTA on the receiving end what MTAs are allowed to transmit e-mail for your domain.  The website www.openspf.org can assist you in configuring this record.</a:t>
            </a:r>
          </a:p>
          <a:p>
            <a:pPr eaLnBrk="1" hangingPunct="1"/>
            <a:endParaRPr lang="en-US" smtClean="0"/>
          </a:p>
          <a:p>
            <a:pPr eaLnBrk="1" hangingPunct="1"/>
            <a:r>
              <a:rPr lang="en-US" smtClean="0"/>
              <a:t>Finally, while some administrators might think they are being neighborly and helping out a fellow netizen, most Spam and Viri is delivered using forged from addresses.  These forged addresses sometimes receive a lot of Delivery Status Notifications or DSNs.  This is called backscatter.</a:t>
            </a:r>
          </a:p>
          <a:p>
            <a:pPr eaLnBrk="1" hangingPunct="1"/>
            <a:endParaRPr lang="en-US" smtClean="0"/>
          </a:p>
          <a:p>
            <a:pPr eaLnBrk="1" hangingPunct="1"/>
            <a:r>
              <a:rPr lang="en-US" smtClean="0"/>
              <a:t>So, please, don’t use the OS X feature for the junk mail and virus filter that bounces the e-mail instead of discarding it as this causes backscatter!  This can also get you blacklisted.</a:t>
            </a:r>
          </a:p>
          <a:p>
            <a:pPr eaLnBrk="1" hangingPunct="1"/>
            <a:endParaRPr lang="en-US" smtClean="0"/>
          </a:p>
          <a:p>
            <a:pPr eaLnBrk="1" hangingPunct="1"/>
            <a:r>
              <a:rPr lang="en-US" smtClean="0"/>
              <a:t>Another similar technique that causes DSNs is called Challenge and Response.  This is a system where a new sender is sent an email by an automated system asking them to verify that they sent the original email.  Unfortunately, because of forgeries, C+R systems are often sometimes considered spam.  Use it at your own risk!</a:t>
            </a:r>
          </a:p>
          <a:p>
            <a:pPr eaLnBrk="1" hangingPunct="1"/>
            <a:endParaRPr lang="en-US" smtClean="0"/>
          </a:p>
          <a:p>
            <a:pPr eaLnBrk="1" hangingPunct="1"/>
            <a:r>
              <a:rPr lang="en-US" smtClean="0"/>
              <a:t>Finally, during the conference, Matt Wynne reported that Snow Leopard introduces Vacation Messages.  If these vacation messages are also sent to the e-mails tagged as Junk Mail, you are simply going to respond to spammers.  At this time, I do not know if the feature ignores tagged Junk Mail or responds to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65538"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65539"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65540" name="Rectangle 7"/>
          <p:cNvSpPr>
            <a:spLocks noGrp="1" noChangeArrowheads="1"/>
          </p:cNvSpPr>
          <p:nvPr>
            <p:ph type="sldNum" sz="quarter" idx="5"/>
          </p:nvPr>
        </p:nvSpPr>
        <p:spPr>
          <a:noFill/>
        </p:spPr>
        <p:txBody>
          <a:bodyPr/>
          <a:lstStyle/>
          <a:p>
            <a:fld id="{9AE049F7-136C-49B2-91C1-70115D24812D}" type="slidenum">
              <a:rPr lang="en-US" smtClean="0">
                <a:cs typeface="Arial" charset="0"/>
              </a:rPr>
              <a:pPr/>
              <a:t>13</a:t>
            </a:fld>
            <a:endParaRPr lang="en-US" smtClean="0">
              <a:cs typeface="Arial" charset="0"/>
            </a:endParaRPr>
          </a:p>
        </p:txBody>
      </p:sp>
      <p:sp>
        <p:nvSpPr>
          <p:cNvPr id="65541" name="Rectangle 2"/>
          <p:cNvSpPr>
            <a:spLocks noGrp="1" noRo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r>
              <a:rPr lang="en-US" smtClean="0"/>
              <a:t>Diving behind the GUI is a necessary evil for any administrator.  Here are 3 musts for doing so to enhance your Junk Mail filter on OS X.</a:t>
            </a:r>
          </a:p>
          <a:p>
            <a:pPr eaLnBrk="1" hangingPunct="1"/>
            <a:endParaRPr lang="en-US" smtClean="0"/>
          </a:p>
          <a:p>
            <a:pPr eaLnBrk="1" hangingPunct="1"/>
            <a:r>
              <a:rPr lang="en-US" smtClean="0"/>
              <a:t>First, I won’t say much about terminal but I hope you are familiar with a CLI as a system administrator.</a:t>
            </a:r>
          </a:p>
          <a:p>
            <a:pPr eaLnBrk="1" hangingPunct="1"/>
            <a:endParaRPr lang="en-US" smtClean="0"/>
          </a:p>
          <a:p>
            <a:pPr eaLnBrk="1" hangingPunct="1"/>
            <a:r>
              <a:rPr lang="en-US" smtClean="0"/>
              <a:t>So I’ll move on to Vi. The single greatest editor ever invented.  I won’t say it’s easy but I can tell you that every administrator (or programmer) I have ever trained to use Vi, still uses it as their primary editor.  Vi, or more correctly, Vi IMproved (VIM), is an archaic but very powerful and very fast text editor. It will exist on virtually ever Unix-based box you will ever work on. </a:t>
            </a:r>
          </a:p>
          <a:p>
            <a:pPr eaLnBrk="1" hangingPunct="1"/>
            <a:endParaRPr lang="en-US" smtClean="0"/>
          </a:p>
          <a:p>
            <a:pPr eaLnBrk="1" hangingPunct="1"/>
            <a:r>
              <a:rPr lang="en-US" smtClean="0"/>
              <a:t>To become familiar with it, run the command ‘vimtutor’ and follow the step by step tutorial.  </a:t>
            </a:r>
          </a:p>
          <a:p>
            <a:pPr eaLnBrk="1" hangingPunct="1"/>
            <a:endParaRPr lang="en-US" smtClean="0"/>
          </a:p>
          <a:p>
            <a:pPr eaLnBrk="1" hangingPunct="1"/>
            <a:r>
              <a:rPr lang="en-US" smtClean="0"/>
              <a:t>Finally, as administrators, you should have Apple’s Development Environment, Xcode, on your boxes.  It’s free and available from developer.apple.com.  Xcode adds things such as the GNU compiler collection (gcc) and other tools which are invaluable in working with open-source software such as SpamAssassin which you may want to compile yourself from time to time.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67586"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67587"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67588" name="Rectangle 7"/>
          <p:cNvSpPr>
            <a:spLocks noGrp="1" noChangeArrowheads="1"/>
          </p:cNvSpPr>
          <p:nvPr>
            <p:ph type="sldNum" sz="quarter" idx="5"/>
          </p:nvPr>
        </p:nvSpPr>
        <p:spPr>
          <a:noFill/>
        </p:spPr>
        <p:txBody>
          <a:bodyPr/>
          <a:lstStyle/>
          <a:p>
            <a:fld id="{22979550-42AA-4B0E-BC4B-64E6948C11BA}" type="slidenum">
              <a:rPr lang="en-US" smtClean="0">
                <a:cs typeface="Arial" charset="0"/>
              </a:rPr>
              <a:pPr/>
              <a:t>14</a:t>
            </a:fld>
            <a:endParaRPr lang="en-US" smtClean="0">
              <a:cs typeface="Arial" charset="0"/>
            </a:endParaRPr>
          </a:p>
        </p:txBody>
      </p:sp>
      <p:sp>
        <p:nvSpPr>
          <p:cNvPr id="67589" name="Rectangle 2"/>
          <p:cNvSpPr>
            <a:spLocks noGrp="1" noRo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r>
              <a:rPr lang="en-US" smtClean="0"/>
              <a:t>The network tests for SpamAssassin can be one of the most significant ways to improve your Junk Mail filter.  Unfortunately, each one of these Blacklists has different rules for usage: Some are available for commercial usage without charge.  Some are available only for home users.  Some are limited to a specific number of queries.  Unfortunately, the rules and limits vary so please research the Blacklists before enabling them but this is a list I recommend you consider (in alphabetical order):</a:t>
            </a:r>
          </a:p>
          <a:p>
            <a:endParaRPr lang="en-US" smtClean="0"/>
          </a:p>
          <a:p>
            <a:pPr marL="742950" lvl="1" indent="-285750"/>
            <a:r>
              <a:rPr lang="en-US" smtClean="0"/>
              <a:t>Barracuda Reputation Block List (BRBL) - http://www.barracudacentral.org/rbl</a:t>
            </a:r>
          </a:p>
          <a:p>
            <a:pPr marL="742950" lvl="1" indent="-285750"/>
            <a:r>
              <a:rPr lang="en-US" smtClean="0"/>
              <a:t>Passive Spam Block List (PSBL) - http://psbl.surriel.com/ (Public Mirror)</a:t>
            </a:r>
          </a:p>
          <a:p>
            <a:pPr marL="742950" lvl="1" indent="-285750"/>
            <a:r>
              <a:rPr lang="en-US" smtClean="0"/>
              <a:t>SURBL – http://www.surbl.org/ (Public Mirror)</a:t>
            </a:r>
          </a:p>
          <a:p>
            <a:pPr marL="742950" lvl="1" indent="-285750"/>
            <a:r>
              <a:rPr lang="en-US" smtClean="0"/>
              <a:t>URIBL- http://www.uribl.com/ (Public Mirror)</a:t>
            </a:r>
          </a:p>
          <a:p>
            <a:pPr marL="742950" lvl="1" indent="-285750"/>
            <a:r>
              <a:rPr lang="en-US" smtClean="0"/>
              <a:t>ZEN – http://www.spamhaus.org/zen/</a:t>
            </a:r>
          </a:p>
          <a:p>
            <a:endParaRPr lang="en-US" smtClean="0"/>
          </a:p>
          <a:p>
            <a:r>
              <a:rPr lang="en-US" smtClean="0"/>
              <a:t>To enable the blacklists, they are typically enabled by adding a few configuration lines or a *.cf file in the directory ‘/etc/mail/spamassassin’.  Some are also available in the default SA rules but that depends on your version of SpamAssassin.  Viewing the headers from a few e-mails filtered by your installation can be helpful in determining if you have a duplicate blacklist configured.</a:t>
            </a:r>
          </a:p>
          <a:p>
            <a:endParaRPr lang="en-US" smtClean="0"/>
          </a:p>
          <a:p>
            <a:r>
              <a:rPr lang="en-US" smtClean="0"/>
              <a:t>To use network tests with SpamAssassin on OS X, you have to make sure that network tests are enabled in AMaViS.  Edit /etc/amavisd.conf and check that the line for local tests reads ‘$sa_local_tests_only = 0;’ </a:t>
            </a:r>
          </a:p>
          <a:p>
            <a:endParaRPr lang="en-US" smtClean="0"/>
          </a:p>
          <a:p>
            <a:r>
              <a:rPr lang="en-US" smtClean="0"/>
              <a:t>In OS X back to 10.4, it was the default to run local tests only, however Snow Leopard appears to have changed this default.</a:t>
            </a:r>
          </a:p>
          <a:p>
            <a:endParaRPr lang="en-US" smtClean="0"/>
          </a:p>
          <a:p>
            <a:endParaRPr lang="en-US" smtClean="0"/>
          </a:p>
          <a:p>
            <a:r>
              <a:rPr lang="en-US" smtClean="0"/>
              <a:t>SpamAssassin also supports several Checksum Filters.  This is another network test that calculates a checksum on the message and compares it to a database of reported Spam.  Checksum Filters have varying difficulty of installation and availability for older versions of SA.  So I would consider these an advanced tweak and something to attack for more experienced SA administrators.  More information can be found out by using the commands ‘</a:t>
            </a:r>
            <a:r>
              <a:rPr lang="fr-FR" smtClean="0"/>
              <a:t>perldoc Mail::SpamAssassin::Plugin::DCC’, ‘</a:t>
            </a:r>
            <a:r>
              <a:rPr lang="en-US" smtClean="0"/>
              <a:t>perldoc Mail::SpamAssassin::Plugin::Pyzor’ and ‘perldoc Mail::SpamAssassin::Plugin::Razor2’.  Cloudmark is a commercial derivative of the Razor checksum filter.</a:t>
            </a:r>
          </a:p>
          <a:p>
            <a:endParaRPr lang="en-US" smtClean="0"/>
          </a:p>
          <a:p>
            <a:r>
              <a:rPr lang="en-US" smtClean="0"/>
              <a:t>The network tests will run significantly faster with a local caching nameserver.  This is easy to do in OS X. Simply turn on DNS in Server Admin and change your DNS resolution to use the DNS server on your localhost (127.0.0.1) as the first DNS entry in System Preferences -&gt; Network.</a:t>
            </a:r>
          </a:p>
          <a:p>
            <a:endParaRPr lang="en-US" smtClean="0"/>
          </a:p>
          <a:p>
            <a:endParaRPr lang="en-US" smtClean="0"/>
          </a:p>
          <a:p>
            <a:r>
              <a:rPr lang="en-US" smtClean="0"/>
              <a:t>You can also consider Extra Rule Sets.  Now that sa-update provides for much faster rule updates, the need for extra rulesets has diminished greatly.  For example, this has lead to the lack of updates for the Rules Emporium (SARE) rules.  </a:t>
            </a:r>
          </a:p>
          <a:p>
            <a:endParaRPr lang="en-US" smtClean="0"/>
          </a:p>
          <a:p>
            <a:r>
              <a:rPr lang="en-US" smtClean="0"/>
              <a:t>And I currently run very few extra rule sets on my servers while just a few years ago I ran quite a few.  I rely on sa-update to provide the latest rules coupled with my development ruleset, KAM.cf.  KAM.cf is available at http://www.pccc.com/downloads/SpamAssassin/contrib/KAM.cf</a:t>
            </a:r>
          </a:p>
          <a:p>
            <a:endParaRPr lang="en-US" smtClean="0"/>
          </a:p>
          <a:p>
            <a:r>
              <a:rPr lang="en-US" smtClean="0"/>
              <a:t>But you may find with a little research that someone else is maintaining rules that can help your Junk Mail filter.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69634"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69635"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69636" name="Rectangle 7"/>
          <p:cNvSpPr>
            <a:spLocks noGrp="1" noChangeArrowheads="1"/>
          </p:cNvSpPr>
          <p:nvPr>
            <p:ph type="sldNum" sz="quarter" idx="5"/>
          </p:nvPr>
        </p:nvSpPr>
        <p:spPr>
          <a:noFill/>
        </p:spPr>
        <p:txBody>
          <a:bodyPr/>
          <a:lstStyle/>
          <a:p>
            <a:fld id="{616E486F-CC8E-4EC7-BD78-C315F790A18E}" type="slidenum">
              <a:rPr lang="en-US" smtClean="0">
                <a:cs typeface="Arial" charset="0"/>
              </a:rPr>
              <a:pPr/>
              <a:t>15</a:t>
            </a:fld>
            <a:endParaRPr lang="en-US" smtClean="0">
              <a:cs typeface="Arial" charset="0"/>
            </a:endParaRPr>
          </a:p>
        </p:txBody>
      </p:sp>
      <p:sp>
        <p:nvSpPr>
          <p:cNvPr id="69637" name="Rectangle 2"/>
          <p:cNvSpPr>
            <a:spLocks noGrp="1" noRo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lnSpc>
                <a:spcPct val="80000"/>
              </a:lnSpc>
            </a:pPr>
            <a:r>
              <a:rPr lang="en-US" smtClean="0"/>
              <a:t>SpamAssassin is a scoring framework that uses your threshold limit to tag an e-mail as Ham or Spam.  Carefully c</a:t>
            </a:r>
            <a:r>
              <a:rPr lang="en-US" sz="800" smtClean="0"/>
              <a:t>onsider the threshold you use.  For example, a threshold of 5 is used as the threshold for the Genetic Algorithm for weighting the rules.  And I generally recommend using a 6.0 to 7.0 score as the threshold for my users. But I still know users who have considered their options carefully and are using thresholds from 5.0 to 20!  And yes, despite the indications of Junk Mail preferences in the OS X GUI, you can use threshold that are not integers such as 6.5.  </a:t>
            </a:r>
          </a:p>
          <a:p>
            <a:pPr eaLnBrk="1" hangingPunct="1">
              <a:lnSpc>
                <a:spcPct val="80000"/>
              </a:lnSpc>
            </a:pPr>
            <a:endParaRPr lang="en-US" sz="800" smtClean="0"/>
          </a:p>
          <a:p>
            <a:pPr eaLnBrk="1" hangingPunct="1">
              <a:lnSpc>
                <a:spcPct val="80000"/>
              </a:lnSpc>
            </a:pPr>
            <a:r>
              <a:rPr lang="en-US" sz="800" smtClean="0"/>
              <a:t>The Bayesian Classifier in SpamAssassin learns tokens - words or short sequences - that are commonly found in spam or ham.</a:t>
            </a:r>
          </a:p>
          <a:p>
            <a:pPr eaLnBrk="1" hangingPunct="1">
              <a:lnSpc>
                <a:spcPct val="80000"/>
              </a:lnSpc>
            </a:pPr>
            <a:endParaRPr lang="en-US" sz="800" smtClean="0"/>
          </a:p>
          <a:p>
            <a:pPr eaLnBrk="1" hangingPunct="1">
              <a:lnSpc>
                <a:spcPct val="80000"/>
              </a:lnSpc>
            </a:pPr>
            <a:r>
              <a:rPr lang="en-US" sz="800" smtClean="0"/>
              <a:t>The SA command sa-learn is a way of teaching the Bayesian Classifier.  Mail includes a “Junk Button”.  This button is an interface to sa-learn.  </a:t>
            </a:r>
          </a:p>
          <a:p>
            <a:pPr eaLnBrk="1" hangingPunct="1">
              <a:lnSpc>
                <a:spcPct val="80000"/>
              </a:lnSpc>
            </a:pPr>
            <a:endParaRPr lang="en-US" sz="800" smtClean="0"/>
          </a:p>
          <a:p>
            <a:pPr eaLnBrk="1" hangingPunct="1">
              <a:lnSpc>
                <a:spcPct val="80000"/>
              </a:lnSpc>
            </a:pPr>
            <a:r>
              <a:rPr lang="en-US" sz="800" smtClean="0"/>
              <a:t>Which leads me to the script in /etc/mail/learn_junk_mail that runs sa-learn on ham folder (called notjunkmail) and a spam folder (called junkmail).</a:t>
            </a:r>
          </a:p>
          <a:p>
            <a:pPr eaLnBrk="1" hangingPunct="1">
              <a:lnSpc>
                <a:spcPct val="80000"/>
              </a:lnSpc>
            </a:pPr>
            <a:endParaRPr lang="en-US" sz="800" smtClean="0"/>
          </a:p>
          <a:p>
            <a:pPr>
              <a:lnSpc>
                <a:spcPct val="80000"/>
              </a:lnSpc>
            </a:pPr>
            <a:r>
              <a:rPr lang="en-US" sz="800" smtClean="0"/>
              <a:t>This script runs every 24 hours (Note: the option for how often this was run seems to be removed in Snow Leopard.  I’ve been unable to confirm when and how often in runs on Snow Leopard.) </a:t>
            </a:r>
          </a:p>
          <a:p>
            <a:pPr>
              <a:lnSpc>
                <a:spcPct val="80000"/>
              </a:lnSpc>
            </a:pPr>
            <a:endParaRPr lang="en-US" sz="800" smtClean="0"/>
          </a:p>
          <a:p>
            <a:pPr>
              <a:lnSpc>
                <a:spcPct val="80000"/>
              </a:lnSpc>
            </a:pPr>
            <a:r>
              <a:rPr lang="en-US" sz="800" smtClean="0"/>
              <a:t>To use this script, though, you first need to create the accounts junkmail and notjunkmail with e-mail addresses.  They don’t need home directories.  Then redirect Spam that gets through untagged to the junkmail address and Ham that is improperly tagged to the notjunkmail address.  The system will learn from those messages using the Bayesian Classifier. If you use IMAP, you should also use a shared IMAP folder to permit dragging ham and spam to the notjunkmail/junkmail mailboxes as well!</a:t>
            </a:r>
          </a:p>
          <a:p>
            <a:pPr>
              <a:lnSpc>
                <a:spcPct val="80000"/>
              </a:lnSpc>
            </a:pPr>
            <a:endParaRPr lang="en-US" sz="800" smtClean="0"/>
          </a:p>
          <a:p>
            <a:pPr>
              <a:lnSpc>
                <a:spcPct val="80000"/>
              </a:lnSpc>
            </a:pPr>
            <a:r>
              <a:rPr lang="en-US" sz="800" smtClean="0"/>
              <a:t>A replacement/addition for the learn_junk_mail script is SpamTrainer from http://osx.topicdesk.com/spamtrainer</a:t>
            </a:r>
          </a:p>
          <a:p>
            <a:pPr eaLnBrk="1" hangingPunct="1">
              <a:lnSpc>
                <a:spcPct val="80000"/>
              </a:lnSpc>
            </a:pPr>
            <a:endParaRPr lang="en-US" sz="800" smtClean="0"/>
          </a:p>
          <a:p>
            <a:pPr eaLnBrk="1" hangingPunct="1">
              <a:lnSpc>
                <a:spcPct val="80000"/>
              </a:lnSpc>
            </a:pPr>
            <a:r>
              <a:rPr lang="en-US" sz="800" smtClean="0"/>
              <a:t>Because the Bayes rules will not be used until there are at least 200 tokens.  SpamTrainer can also help you manually jumpstart or intervene on a server by “learning” a few folders of Spam and Ham that you have classified by hand.  Once you have 200 tokens, you should start seeing BAYES_* rules in your email headers and reports.</a:t>
            </a:r>
          </a:p>
          <a:p>
            <a:pPr eaLnBrk="1" hangingPunct="1">
              <a:lnSpc>
                <a:spcPct val="80000"/>
              </a:lnSpc>
            </a:pPr>
            <a:endParaRPr lang="en-US" sz="800" smtClean="0"/>
          </a:p>
          <a:p>
            <a:pPr eaLnBrk="1" hangingPunct="1">
              <a:lnSpc>
                <a:spcPct val="80000"/>
              </a:lnSpc>
            </a:pPr>
            <a:r>
              <a:rPr lang="en-US" sz="800" smtClean="0"/>
              <a:t>Finally, as I talked about before, SpamAssassin is a framework that allows for constantly integrating new technologies.  Look at the *.pre files and the *.cf files in /etc/mail/spamassassin/  </a:t>
            </a:r>
          </a:p>
          <a:p>
            <a:pPr eaLnBrk="1" hangingPunct="1">
              <a:lnSpc>
                <a:spcPct val="80000"/>
              </a:lnSpc>
            </a:pPr>
            <a:endParaRPr lang="en-US" sz="800" smtClean="0"/>
          </a:p>
          <a:p>
            <a:pPr eaLnBrk="1" hangingPunct="1">
              <a:lnSpc>
                <a:spcPct val="80000"/>
              </a:lnSpc>
            </a:pPr>
            <a:r>
              <a:rPr lang="en-US" sz="800" smtClean="0"/>
              <a:t>For example, the local.cf is your local configuration file for SA.  It can have far more options than the GUI shows such as the configuration for Auto-Whitelisting where SA tracks the long-term average score for each sender and then shifts the score of new messages towards that long-term average.  However, you may want to create a new file such as my.cf and rename local.cf.  SpamAssassin will load all of the *.cf files in a directory and you may not want the GUI interface to accidentally change something.</a:t>
            </a:r>
          </a:p>
          <a:p>
            <a:pPr eaLnBrk="1" hangingPunct="1">
              <a:lnSpc>
                <a:spcPct val="80000"/>
              </a:lnSpc>
            </a:pPr>
            <a:endParaRPr lang="en-US" sz="800" smtClean="0"/>
          </a:p>
          <a:p>
            <a:pPr eaLnBrk="1" hangingPunct="1">
              <a:lnSpc>
                <a:spcPct val="80000"/>
              </a:lnSpc>
            </a:pPr>
            <a:r>
              <a:rPr lang="en-US" sz="800" smtClean="0"/>
              <a:t>And making matters more confusing, not all of the options present will affect the way SpamAssassin works in OS X because AMaViS is calling SA.  It’s the job of the AMaViS daemon to determine what to do if an e-mail is identified by SA as Spam.  And even more confusing, some of the comments in the amavisd.conf are quite old.  Mark Martinec pointed out that the </a:t>
            </a:r>
            <a:r>
              <a:rPr lang="en-US" smtClean="0"/>
              <a:t>$sa_auto_whitelist option has no effect on SA since version 3.0.0 - SA now uses the configuration file option 'use_auto_whitelist';</a:t>
            </a:r>
            <a:br>
              <a:rPr lang="en-US" smtClean="0"/>
            </a:br>
            <a:r>
              <a:rPr lang="en-US" smtClean="0"/>
              <a:t/>
            </a:r>
            <a:br>
              <a:rPr lang="en-US" smtClean="0"/>
            </a:br>
            <a:r>
              <a:rPr lang="en-US" sz="800" smtClean="0"/>
              <a:t>You can also statically blacklist and whitelist senders with configuration entries such as whitelist_from kmcgrail@apache.org.  Or “disable” SA for a single user on your system with the whitelist_to bob@&lt;mydomain&gt;.com.  AMaViS also has an interface in amavisd.conf for achieving this as well.</a:t>
            </a:r>
          </a:p>
          <a:p>
            <a:pPr eaLnBrk="1" hangingPunct="1">
              <a:lnSpc>
                <a:spcPct val="80000"/>
              </a:lnSpc>
            </a:pPr>
            <a:endParaRPr lang="en-US" sz="800" smtClean="0"/>
          </a:p>
          <a:p>
            <a:pPr eaLnBrk="1" hangingPunct="1">
              <a:lnSpc>
                <a:spcPct val="80000"/>
              </a:lnSpc>
            </a:pPr>
            <a:r>
              <a:rPr lang="en-US" smtClean="0"/>
              <a:t>Though I should mention whitelist_from is bcoming more of a no-no these days because of the forged Junk Mail. New whitelist options that are based on some form of verification might be even more helpful such as whitelist_auth, whitelist_from_spf, whitelist_from_dkim, and whitelist_from_rcvd. </a:t>
            </a:r>
            <a:endParaRPr lang="en-US" sz="800" smtClean="0"/>
          </a:p>
          <a:p>
            <a:pPr eaLnBrk="1" hangingPunct="1">
              <a:lnSpc>
                <a:spcPct val="80000"/>
              </a:lnSpc>
            </a:pPr>
            <a:endParaRPr lang="en-US" sz="800" smtClean="0"/>
          </a:p>
          <a:p>
            <a:pPr eaLnBrk="1" hangingPunct="1">
              <a:lnSpc>
                <a:spcPct val="80000"/>
              </a:lnSpc>
            </a:pPr>
            <a:r>
              <a:rPr lang="en-US" sz="800" smtClean="0"/>
              <a:t>You can find out more about the configuration file options for SA by using the command ‘man Mail::SpamAssassin::Conf’</a:t>
            </a:r>
          </a:p>
          <a:p>
            <a:pPr eaLnBrk="1" hangingPunct="1">
              <a:lnSpc>
                <a:spcPct val="80000"/>
              </a:lnSpc>
            </a:pPr>
            <a:endParaRPr lang="en-US" sz="800" smtClean="0"/>
          </a:p>
          <a:p>
            <a:pPr eaLnBrk="1" hangingPunct="1">
              <a:lnSpc>
                <a:spcPct val="80000"/>
              </a:lnSpc>
            </a:pPr>
            <a:r>
              <a:rPr lang="en-US" sz="800" smtClean="0"/>
              <a:t>And the *.pre files are where plugins are implemented.  You’ll note that there are plenty that aren’t enabled in a default installation.  For example, remember when I told you the accepted locale option in the GUI wasn’t even going to be used?  That feature is implemented by the TextCat plugin now.  If you want to use TextCat, edit the file ‘/etc/mail/spamassassin/v310.pre’ and remove the # that is commenting the line ‘loadplugin Mail::SpamAssassin::Plugin::TextCat’!</a:t>
            </a:r>
          </a:p>
          <a:p>
            <a:pPr eaLnBrk="1" hangingPunct="1">
              <a:lnSpc>
                <a:spcPct val="80000"/>
              </a:lnSpc>
            </a:pPr>
            <a:endParaRPr lang="en-US" sz="800" smtClean="0"/>
          </a:p>
          <a:p>
            <a:pPr eaLnBrk="1" hangingPunct="1">
              <a:lnSpc>
                <a:spcPct val="80000"/>
              </a:lnSpc>
            </a:pPr>
            <a:r>
              <a:rPr lang="en-US" sz="800" smtClean="0"/>
              <a:t>One final note. To me, SpamAssassin is less about sender whitelist and blacklists (though it supports them).  I always look at what can be tweaked BEFORE using a whitelist/blacklist for the sender.  I have less than two dozen whitelist_from &amp; blacklist_form entries on our firm’s primary mail server!</a:t>
            </a:r>
          </a:p>
          <a:p>
            <a:pPr eaLnBrk="1" hangingPunct="1">
              <a:lnSpc>
                <a:spcPct val="80000"/>
              </a:lnSpc>
            </a:pPr>
            <a:endParaRPr 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71682"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71683"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71684" name="Rectangle 7"/>
          <p:cNvSpPr>
            <a:spLocks noGrp="1" noChangeArrowheads="1"/>
          </p:cNvSpPr>
          <p:nvPr>
            <p:ph type="sldNum" sz="quarter" idx="5"/>
          </p:nvPr>
        </p:nvSpPr>
        <p:spPr>
          <a:noFill/>
        </p:spPr>
        <p:txBody>
          <a:bodyPr/>
          <a:lstStyle/>
          <a:p>
            <a:fld id="{B444C882-81D1-46AE-9569-A5EAE5DE18F0}" type="slidenum">
              <a:rPr lang="en-US" smtClean="0">
                <a:cs typeface="Arial" charset="0"/>
              </a:rPr>
              <a:pPr/>
              <a:t>16</a:t>
            </a:fld>
            <a:endParaRPr lang="en-US" smtClean="0">
              <a:cs typeface="Arial" charset="0"/>
            </a:endParaRPr>
          </a:p>
        </p:txBody>
      </p:sp>
      <p:sp>
        <p:nvSpPr>
          <p:cNvPr id="71685" name="Rectangle 2"/>
          <p:cNvSpPr>
            <a:spLocks noGrp="1" noRo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en-US" smtClean="0"/>
              <a:t>DKIM allows a sender’s server to sign an e-mail to prove it came from them. </a:t>
            </a:r>
          </a:p>
          <a:p>
            <a:pPr eaLnBrk="1" hangingPunct="1"/>
            <a:endParaRPr lang="en-US" smtClean="0"/>
          </a:p>
          <a:p>
            <a:pPr eaLnBrk="1" hangingPunct="1"/>
            <a:r>
              <a:rPr lang="en-US" smtClean="0"/>
              <a:t>I predict we’ll see a massive shift in Spam in the future as the DKIM is embraced and the default DKIM Plug-in for SA 3.3.0 starts scoring e-mails from domains which sign all their mail with DKIM.</a:t>
            </a:r>
          </a:p>
          <a:p>
            <a:pPr eaLnBrk="1" hangingPunct="1"/>
            <a:endParaRPr lang="en-US" smtClean="0"/>
          </a:p>
          <a:p>
            <a:pPr eaLnBrk="1" hangingPunct="1"/>
            <a:r>
              <a:rPr lang="en-US" smtClean="0"/>
              <a:t>In the past, while places such as Google, eBay and PayPal were often the targets of Phishing, these organization would not say “we sign every e-mail with a DKIM signature”.  They have finally begun saying “if our e-mail is not DKIM signed, it’s fake!”.</a:t>
            </a:r>
          </a:p>
          <a:p>
            <a:pPr eaLnBrk="1" hangingPunct="1"/>
            <a:r>
              <a:rPr lang="en-US" smtClean="0"/>
              <a:t/>
            </a:r>
            <a:br>
              <a:rPr lang="en-US" smtClean="0"/>
            </a:br>
            <a:r>
              <a:rPr lang="en-US" smtClean="0"/>
              <a:t>As 3.3.0 is not released yet, I do not have stats to back up this prediction.</a:t>
            </a:r>
          </a:p>
          <a:p>
            <a:pPr eaLnBrk="1" hangingPunct="1"/>
            <a:endParaRPr lang="en-US" smtClean="0"/>
          </a:p>
          <a:p>
            <a:pPr eaLnBrk="1" hangingPunct="1"/>
            <a:r>
              <a:rPr lang="en-US" smtClean="0"/>
              <a:t>As a side note, AMaViS can be used to sign your e-mails with DKIM but that would be a fairly advanced hack.  Let’s push to implement this as a simple feature of the GUI interface in a future release!</a:t>
            </a:r>
          </a:p>
          <a:p>
            <a:pPr eaLnBrk="1" hangingPunct="1"/>
            <a:endParaRPr lang="en-US" smtClean="0"/>
          </a:p>
          <a:p>
            <a:pPr eaLnBrk="1" hangingPunct="1"/>
            <a:r>
              <a:rPr lang="en-US" smtClean="0"/>
              <a:t>ADSP is an optional extension to DKIM where a domain administrator can specify the DKIM signing practice.</a:t>
            </a:r>
          </a:p>
          <a:p>
            <a:pPr eaLnBrk="1" hangingPunct="1"/>
            <a:endParaRPr lang="en-US" smtClean="0"/>
          </a:p>
          <a:p>
            <a:pPr eaLnBrk="1" hangingPunct="1"/>
            <a:r>
              <a:rPr lang="en-US" smtClean="0"/>
              <a:t>And the current DKIM plugin using Mail::DKIM v0.34 or greater implements ADSP – RFC 5617 adopted as a standards track in August of this year.</a:t>
            </a:r>
          </a:p>
          <a:p>
            <a:pPr eaLnBrk="1" hangingPunct="1"/>
            <a:endParaRPr lang="en-US" smtClean="0"/>
          </a:p>
          <a:p>
            <a:pPr eaLnBrk="1" hangingPunct="1"/>
            <a:r>
              <a:rPr lang="en-US" smtClean="0"/>
              <a:t>Domains that publish their ADSP record in DNS will be honored and the SA 3.3.0 rules DKIM_ADSP_* will hit on a valid or missing signature which will contribute to the proper classification of e-mails.</a:t>
            </a:r>
          </a:p>
          <a:p>
            <a:pPr eaLnBrk="1" hangingPunct="1"/>
            <a:endParaRPr lang="en-US" smtClean="0"/>
          </a:p>
          <a:p>
            <a:pPr eaLnBrk="1" hangingPunct="1"/>
            <a:r>
              <a:rPr lang="en-US" smtClean="0"/>
              <a:t>I believe we’ll see a big push to implement ADSP and DKIM as these technologies start to reduce the forgeries littering our inboxes.</a:t>
            </a:r>
          </a:p>
          <a:p>
            <a:pPr eaLnBrk="1" hangingPunct="1"/>
            <a:endParaRPr lang="en-US" smtClean="0"/>
          </a:p>
          <a:p>
            <a:r>
              <a:rPr lang="en-US" smtClean="0"/>
              <a:t>Finally, you may want to use sa-update to keep your rules up to date on the server.  Unfortunately, sa-update can’t be run because the OS doesn’t ship with GNU privacy guard or GPG. GPG can be found at: </a:t>
            </a:r>
            <a:r>
              <a:rPr lang="en-US" smtClean="0">
                <a:hlinkClick r:id="rId3"/>
              </a:rPr>
              <a:t>http://macgpg.sourceforge.net/</a:t>
            </a:r>
            <a:r>
              <a:rPr lang="en-US" smtClean="0"/>
              <a:t> and there is a simple, step by step install instructions available at </a:t>
            </a:r>
            <a:r>
              <a:rPr lang="en-US" smtClean="0">
                <a:hlinkClick r:id="rId4"/>
              </a:rPr>
              <a:t>http://macgpg.sourceforge.net/docs/howto-build-gpg-osx.txt.asc</a:t>
            </a:r>
            <a:r>
              <a:rPr lang="en-US" smtClean="0"/>
              <a:t> assuming you have installed Xcode.  </a:t>
            </a:r>
          </a:p>
          <a:p>
            <a:endParaRPr lang="en-US" smtClean="0"/>
          </a:p>
          <a:p>
            <a:r>
              <a:rPr lang="en-US" smtClean="0"/>
              <a:t>You have installed Xcode haven’t you?  You might also want to edit /etc/profile and put /usr/local/bin and /usr/local/sbin at the front of your path.  Then logout and log back in.  This will make new self-compiled programs run instead of the default installations because many open-source projects default to installing in /usr/local.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73730"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73731"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73732" name="Rectangle 7"/>
          <p:cNvSpPr>
            <a:spLocks noGrp="1" noChangeArrowheads="1"/>
          </p:cNvSpPr>
          <p:nvPr>
            <p:ph type="sldNum" sz="quarter" idx="5"/>
          </p:nvPr>
        </p:nvSpPr>
        <p:spPr>
          <a:noFill/>
        </p:spPr>
        <p:txBody>
          <a:bodyPr/>
          <a:lstStyle/>
          <a:p>
            <a:fld id="{45BED633-E800-42AD-BDD6-BEA28208F447}" type="slidenum">
              <a:rPr lang="en-US" smtClean="0">
                <a:cs typeface="Arial" charset="0"/>
              </a:rPr>
              <a:pPr/>
              <a:t>17</a:t>
            </a:fld>
            <a:endParaRPr lang="en-US" smtClean="0">
              <a:cs typeface="Arial" charset="0"/>
            </a:endParaRPr>
          </a:p>
        </p:txBody>
      </p:sp>
      <p:sp>
        <p:nvSpPr>
          <p:cNvPr id="73733" name="Rectangle 2"/>
          <p:cNvSpPr>
            <a:spLocks noGrp="1" noRo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r>
              <a:rPr lang="en-US" smtClean="0"/>
              <a:t>I labeled this slide with a question mark because these are techniques you have to question before you implement.</a:t>
            </a:r>
          </a:p>
          <a:p>
            <a:pPr eaLnBrk="1" hangingPunct="1"/>
            <a:endParaRPr lang="en-US" smtClean="0"/>
          </a:p>
          <a:p>
            <a:pPr eaLnBrk="1" hangingPunct="1"/>
            <a:r>
              <a:rPr lang="en-US" smtClean="0"/>
              <a:t>One of my specialties in the anti-Spam community is promoting techniques that “do no harm”.  In other words, don’t cause False Positives.</a:t>
            </a:r>
          </a:p>
          <a:p>
            <a:pPr eaLnBrk="1" hangingPunct="1"/>
            <a:endParaRPr lang="en-US" smtClean="0"/>
          </a:p>
          <a:p>
            <a:pPr eaLnBrk="1" hangingPunct="1"/>
            <a:r>
              <a:rPr lang="en-US" smtClean="0"/>
              <a:t>For example, the easiest way to block 100% of your Spam (guaranteed) is to blacklist the following IPs from sending you e-mail:</a:t>
            </a:r>
          </a:p>
          <a:p>
            <a:pPr eaLnBrk="1" hangingPunct="1"/>
            <a:r>
              <a:rPr lang="en-US" smtClean="0"/>
              <a:t>  0.0.0.0 to 255.255.255.255.  </a:t>
            </a:r>
          </a:p>
          <a:p>
            <a:pPr eaLnBrk="1" hangingPunct="1"/>
            <a:r>
              <a:rPr lang="en-US" smtClean="0"/>
              <a:t>This block has a 100% guarantee to block 100% of the Spam.  Of course, this block has a 100% false positive rate, too. (Assuming you use IPv4)</a:t>
            </a:r>
          </a:p>
          <a:p>
            <a:pPr eaLnBrk="1" hangingPunct="1"/>
            <a:r>
              <a:rPr lang="en-US" smtClean="0"/>
              <a:t/>
            </a:r>
            <a:br>
              <a:rPr lang="en-US" smtClean="0"/>
            </a:br>
            <a:r>
              <a:rPr lang="en-US" smtClean="0"/>
              <a:t>For me, as a business-owner, 10,000 Spam e-mails are better than 1 critical e-mail being accidentally blocked! But for a system designed to keep Spam away from a child, the ratio might be 10,000 blocked e-mails is better than 1 Spam e-mail getting through.</a:t>
            </a:r>
          </a:p>
          <a:p>
            <a:pPr eaLnBrk="1" hangingPunct="1"/>
            <a:endParaRPr lang="en-US" smtClean="0"/>
          </a:p>
          <a:p>
            <a:pPr eaLnBrk="1" hangingPunct="1"/>
            <a:r>
              <a:rPr lang="en-US" smtClean="0"/>
              <a:t>Blacklists, such as the zen.spamhaus.org, list can be used to block servers from even connecting to send e-mails.  In Mac OS X, the option under Server Preferences for Mail shows this as “Reject e-mail from blacklisted servers”.  This then prompts you for a single blacklist server.</a:t>
            </a:r>
          </a:p>
          <a:p>
            <a:pPr eaLnBrk="1" hangingPunct="1"/>
            <a:endParaRPr lang="en-US" smtClean="0"/>
          </a:p>
          <a:p>
            <a:pPr eaLnBrk="1" hangingPunct="1"/>
            <a:r>
              <a:rPr lang="en-US" smtClean="0"/>
              <a:t>I don’t recommend this option is used unless your server is simply too overloaded.  A better option is to let the e-mail through and use the Network Tests that can check blacklists, including zen.spamhaus.org, and give the e-mail a score weighted appropriately for each blacklist.  Otherwise, using Blacklists will have False Positives!</a:t>
            </a:r>
          </a:p>
          <a:p>
            <a:pPr eaLnBrk="1" hangingPunct="1"/>
            <a:endParaRPr lang="en-US" smtClean="0"/>
          </a:p>
          <a:p>
            <a:pPr eaLnBrk="1" hangingPunct="1"/>
            <a:r>
              <a:rPr lang="en-US" smtClean="0"/>
              <a:t>Which leads to a question I received about why someone would NOT want to use the Junk Filter.  The most common answer is that the Junk Filter can be fairly resource intensive leading to server resource allocation issues or even denial of service problems.</a:t>
            </a:r>
          </a:p>
          <a:p>
            <a:pPr eaLnBrk="1" hangingPunct="1"/>
            <a:endParaRPr lang="en-US" smtClean="0"/>
          </a:p>
          <a:p>
            <a:pPr eaLnBrk="1" hangingPunct="1"/>
            <a:r>
              <a:rPr lang="en-US" smtClean="0"/>
              <a:t>Greylisting, which we touched on earlier in the definitions, is essentially where you don’t make a decision to put an IP address on the Blacklist or the Whitelist but rather temporarily Greylist the sender.  The theory behind a greylist is this:</a:t>
            </a:r>
          </a:p>
          <a:p>
            <a:pPr eaLnBrk="1" hangingPunct="1"/>
            <a:endParaRPr lang="en-US" smtClean="0"/>
          </a:p>
          <a:p>
            <a:pPr eaLnBrk="1" hangingPunct="1"/>
            <a:r>
              <a:rPr lang="en-US" smtClean="0"/>
              <a:t>- Much of the Spam in the world is sent by software that isn’t written very well.</a:t>
            </a:r>
          </a:p>
          <a:p>
            <a:pPr eaLnBrk="1" hangingPunct="1"/>
            <a:r>
              <a:rPr lang="en-US" smtClean="0"/>
              <a:t>- Much of the Spam in the world is sent by software that will not properly handle a “temporary error” SMTP Response Code of 4XX.  This software is often called “Ratware”</a:t>
            </a:r>
          </a:p>
          <a:p>
            <a:pPr eaLnBrk="1" hangingPunct="1"/>
            <a:r>
              <a:rPr lang="en-US" smtClean="0"/>
              <a:t>- Therefore, give a temporary error to each and every new IP Address connecting to your server requiring them to connect twice to send.</a:t>
            </a:r>
          </a:p>
          <a:p>
            <a:pPr eaLnBrk="1" hangingPunct="1"/>
            <a:r>
              <a:rPr lang="en-US" smtClean="0"/>
              <a:t>- Weed out all of the Spam sent by Ratware because they fail to resend the e-mail</a:t>
            </a:r>
          </a:p>
          <a:p>
            <a:pPr eaLnBrk="1" hangingPunct="1"/>
            <a:endParaRPr lang="en-US" smtClean="0"/>
          </a:p>
          <a:p>
            <a:pPr eaLnBrk="1" hangingPunct="1"/>
            <a:r>
              <a:rPr lang="en-US" smtClean="0"/>
              <a:t>However, the technique of greylisting has some issues.</a:t>
            </a:r>
          </a:p>
          <a:p>
            <a:pPr eaLnBrk="1" hangingPunct="1"/>
            <a:endParaRPr lang="en-US" smtClean="0"/>
          </a:p>
          <a:p>
            <a:pPr eaLnBrk="1" hangingPunct="1"/>
            <a:r>
              <a:rPr lang="en-US" smtClean="0"/>
              <a:t>First, it purposefully introduces a delay in the sending of e-mail.  </a:t>
            </a:r>
          </a:p>
          <a:p>
            <a:pPr eaLnBrk="1" hangingPunct="1"/>
            <a:endParaRPr lang="en-US" smtClean="0"/>
          </a:p>
          <a:p>
            <a:pPr eaLnBrk="1" hangingPunct="1"/>
            <a:r>
              <a:rPr lang="en-US" smtClean="0"/>
              <a:t>Second, this technique of greylisting can have severe implications for servers that don’t handle temporary errors well.</a:t>
            </a:r>
          </a:p>
          <a:p>
            <a:pPr eaLnBrk="1" hangingPunct="1"/>
            <a:endParaRPr lang="en-US" smtClean="0"/>
          </a:p>
          <a:p>
            <a:pPr eaLnBrk="1" hangingPunct="1"/>
            <a:r>
              <a:rPr lang="en-US" smtClean="0"/>
              <a:t>This includes even prominent vendors such as Microsoft Exchange in Exchange 2003 without certain patches.  </a:t>
            </a:r>
          </a:p>
          <a:p>
            <a:pPr eaLnBrk="1" hangingPunct="1"/>
            <a:r>
              <a:rPr lang="en-US" smtClean="0"/>
              <a:t>See KB934709 - </a:t>
            </a:r>
            <a:r>
              <a:rPr lang="en-US" b="1" smtClean="0"/>
              <a:t>On a Windows Server 2003-based SMTP gateway server, some messages may remain in the queue folder until the SMTP service is restarted</a:t>
            </a:r>
          </a:p>
          <a:p>
            <a:pPr eaLnBrk="1" hangingPunct="1"/>
            <a:r>
              <a:rPr lang="en-US" smtClean="0"/>
              <a:t>and KB950757 - </a:t>
            </a:r>
            <a:r>
              <a:rPr lang="en-US" b="1" smtClean="0"/>
              <a:t>E-mail senders do not receive an indication that some messages have been held by Exchange Server 2003 until the SMTP service, the Microsoft Exchange Information Store service, or the Exchange server is restarted</a:t>
            </a:r>
            <a:r>
              <a:rPr lang="en-US" smtClean="0"/>
              <a:t>).</a:t>
            </a:r>
          </a:p>
          <a:p>
            <a:pPr eaLnBrk="1" hangingPunct="1"/>
            <a:endParaRPr lang="en-US" smtClean="0"/>
          </a:p>
          <a:p>
            <a:pPr eaLnBrk="1" hangingPunct="1"/>
            <a:r>
              <a:rPr lang="en-US" smtClean="0"/>
              <a:t>I’ve seen e-mails that are MONTHS old get delivered just because someone rebooted an Exchange 2003 based server because of greylisting.</a:t>
            </a:r>
          </a:p>
          <a:p>
            <a:pPr eaLnBrk="1" hangingPunct="1"/>
            <a:endParaRPr lang="en-US" smtClean="0"/>
          </a:p>
          <a:p>
            <a:pPr eaLnBrk="1" hangingPunct="1"/>
            <a:r>
              <a:rPr lang="en-US" smtClean="0"/>
              <a:t>Third, mail servers that have a lot of e-mail can take a long time before re-attempting the delivery.  I’ve seen retries exceeding 24-hours for this issue as well.</a:t>
            </a:r>
          </a:p>
          <a:p>
            <a:pPr eaLnBrk="1" hangingPunct="1"/>
            <a:endParaRPr lang="en-US" smtClean="0"/>
          </a:p>
          <a:p>
            <a:pPr eaLnBrk="1" hangingPunct="1"/>
            <a:r>
              <a:rPr lang="en-US" smtClean="0"/>
              <a:t>Finally, some ISPs such as AOL, have used the number of errors in sending you e-mail to judge your server.  Too many errors and you can be blacklisted or purposefully rate-limited &amp; delayed when dealing with that ISP.  </a:t>
            </a:r>
          </a:p>
          <a:p>
            <a:pPr eaLnBrk="1" hangingPunct="1"/>
            <a:endParaRPr lang="en-US" smtClean="0"/>
          </a:p>
          <a:p>
            <a:pPr eaLnBrk="1" hangingPunct="1"/>
            <a:r>
              <a:rPr lang="en-US" smtClean="0"/>
              <a:t>So, in conclusion, I have personally seen greylisting cause unacceptable delays in the e-mail delivery and do not recommend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r>
              <a:rPr lang="en-US" smtClean="0"/>
              <a:t>The vast majority of Spam uses forged sender addresses as we talked about with the Reduction of DSNs.  If you whitelist your own domain, you are just going to whitelist a whole bunch of Spam!  Deploying SPF (as well as DKIM &amp; ADSP) will help combat these forgeries and there are rules for these technologies that can decrease AND increase the overall score for an e-mail.</a:t>
            </a:r>
          </a:p>
          <a:p>
            <a:endParaRPr lang="en-US" smtClean="0"/>
          </a:p>
          <a:p>
            <a:r>
              <a:rPr lang="en-US" smtClean="0"/>
              <a:t>Because of the length of content having a higher probability of matching the heuristic tests for Spam, the most common FPs are newsletters and mailing list digests.  For example, real estate mortgage scams abound in Spam trying to sucker people into refinancing their debt.  These rules, unfortunately, may have a propensity to fire on legitimate real estate mailing lists discussing mortgages.</a:t>
            </a:r>
          </a:p>
          <a:p>
            <a:endParaRPr lang="en-US" smtClean="0"/>
          </a:p>
          <a:p>
            <a:r>
              <a:rPr lang="en-US" smtClean="0"/>
              <a:t>Unfortunately, these lists are the most likely candidates for whitelist entries!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77826"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77827"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77828" name="Rectangle 7"/>
          <p:cNvSpPr>
            <a:spLocks noGrp="1" noChangeArrowheads="1"/>
          </p:cNvSpPr>
          <p:nvPr>
            <p:ph type="sldNum" sz="quarter" idx="5"/>
          </p:nvPr>
        </p:nvSpPr>
        <p:spPr>
          <a:noFill/>
        </p:spPr>
        <p:txBody>
          <a:bodyPr/>
          <a:lstStyle/>
          <a:p>
            <a:fld id="{B149A410-2910-4CFA-8133-36F2ACA6437D}" type="slidenum">
              <a:rPr lang="en-US" smtClean="0">
                <a:cs typeface="Arial" charset="0"/>
              </a:rPr>
              <a:pPr/>
              <a:t>19</a:t>
            </a:fld>
            <a:endParaRPr lang="en-US" smtClean="0">
              <a:cs typeface="Arial" charset="0"/>
            </a:endParaRPr>
          </a:p>
        </p:txBody>
      </p:sp>
      <p:sp>
        <p:nvSpPr>
          <p:cNvPr id="77829" name="Rectangle 2"/>
          <p:cNvSpPr>
            <a:spLocks noGrp="1" noRo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eaLnBrk="1" hangingPunct="1"/>
            <a:r>
              <a:rPr lang="en-US" smtClean="0"/>
              <a:t>Any time I am asked to review why an e-mail was or was not tagged, I start by viewing the headers of the e-mail.  Too often, I find simple problems such as whitelisting enabled for a Spammer or misconfigured network rules.  </a:t>
            </a:r>
          </a:p>
          <a:p>
            <a:pPr eaLnBrk="1" hangingPunct="1"/>
            <a:endParaRPr lang="en-US" smtClean="0"/>
          </a:p>
          <a:p>
            <a:pPr eaLnBrk="1" hangingPunct="1"/>
            <a:r>
              <a:rPr lang="en-US" smtClean="0"/>
              <a:t>More complex issues may involve how an e-mail was relayed.  Since anti-Spam is as much about seeing HOW the e-mail got from point A to B as it is reviewing the content of the e-mail, the Received headers can be crucial to answer this question as well.</a:t>
            </a:r>
          </a:p>
          <a:p>
            <a:pPr eaLnBrk="1" hangingPunct="1"/>
            <a:endParaRPr lang="en-US" smtClean="0"/>
          </a:p>
          <a:p>
            <a:pPr eaLnBrk="1" hangingPunct="1"/>
            <a:r>
              <a:rPr lang="en-US" smtClean="0"/>
              <a:t>And if you suspect a relay is being caught by a real-time Blacklist, there are some excellent tools to check an IP address.  For example, I’ve used http://toolbox.webhotel.net/cgi-bin/rbl.cgi</a:t>
            </a:r>
            <a:br>
              <a:rPr lang="en-US" smtClean="0"/>
            </a:br>
            <a:endParaRPr lang="en-US" smtClean="0"/>
          </a:p>
          <a:p>
            <a:pPr eaLnBrk="1" hangingPunct="1"/>
            <a:r>
              <a:rPr lang="en-US" smtClean="0"/>
              <a:t>This tool can be invaluable if your site or someone sending to you has been infected by viruses/malware.  When this occurs, a site can end up in blacklists very quickly and you’ll need to work carefully through each and every blacklist’s requirements for de-listing.  Though don’t pay any of the blacklists.  No blacklists should charge for de-listing.  That’s a scam!</a:t>
            </a:r>
          </a:p>
          <a:p>
            <a:pPr eaLnBrk="1" hangingPunct="1"/>
            <a:endParaRPr lang="en-US" smtClean="0"/>
          </a:p>
          <a:p>
            <a:pPr eaLnBrk="1" hangingPunct="1"/>
            <a:r>
              <a:rPr lang="en-US" smtClean="0"/>
              <a:t>The website http://spamlinks.net/filter-dnsbl-lookup.htm#general-sites is a great resource for finding these tools!  Here is the current list:</a:t>
            </a:r>
          </a:p>
          <a:p>
            <a:pPr eaLnBrk="1" hangingPunct="1"/>
            <a:endParaRPr lang="en-US" smtClean="0"/>
          </a:p>
          <a:p>
            <a:pPr marL="742950" lvl="1" indent="-285750" eaLnBrk="1" hangingPunct="1"/>
            <a:r>
              <a:rPr lang="en-US" smtClean="0">
                <a:hlinkClick r:id="rId3"/>
              </a:rPr>
              <a:t>MultiRBL</a:t>
            </a:r>
            <a:r>
              <a:rPr lang="en-US" smtClean="0"/>
              <a:t> - </a:t>
            </a:r>
            <a:r>
              <a:rPr lang="en-US" smtClean="0">
                <a:hlinkClick r:id="rId3"/>
              </a:rPr>
              <a:t>multirbl.valli.org/</a:t>
            </a:r>
            <a:r>
              <a:rPr lang="en-US" smtClean="0"/>
              <a:t/>
            </a:r>
            <a:br>
              <a:rPr lang="en-US" smtClean="0"/>
            </a:br>
            <a:r>
              <a:rPr lang="en-US" smtClean="0">
                <a:hlinkClick r:id="rId4"/>
              </a:rPr>
              <a:t>Dr. Mønsted</a:t>
            </a:r>
            <a:r>
              <a:rPr lang="en-US" smtClean="0"/>
              <a:t> - </a:t>
            </a:r>
            <a:r>
              <a:rPr lang="en-US" smtClean="0">
                <a:hlinkClick r:id="rId4"/>
              </a:rPr>
              <a:t>www.moensted.dk/spam/</a:t>
            </a:r>
            <a:r>
              <a:rPr lang="en-US" smtClean="0"/>
              <a:t/>
            </a:r>
            <a:br>
              <a:rPr lang="en-US" smtClean="0"/>
            </a:br>
            <a:r>
              <a:rPr lang="en-US" smtClean="0">
                <a:hlinkClick r:id="rId5"/>
              </a:rPr>
              <a:t>SenderBase</a:t>
            </a:r>
            <a:r>
              <a:rPr lang="en-US" smtClean="0"/>
              <a:t> - </a:t>
            </a:r>
            <a:r>
              <a:rPr lang="en-US" smtClean="0">
                <a:hlinkClick r:id="rId5"/>
              </a:rPr>
              <a:t>senderbase.org/senderbase_queries/main?searchBy=ipaddress&amp;searchString=</a:t>
            </a:r>
            <a:r>
              <a:rPr lang="en-US" smtClean="0"/>
              <a:t/>
            </a:r>
            <a:br>
              <a:rPr lang="en-US" smtClean="0"/>
            </a:br>
            <a:r>
              <a:rPr lang="en-US" smtClean="0">
                <a:hlinkClick r:id="rId6"/>
              </a:rPr>
              <a:t>MXToolBox Blacklist Lookup</a:t>
            </a:r>
            <a:r>
              <a:rPr lang="en-US" smtClean="0"/>
              <a:t> - </a:t>
            </a:r>
            <a:r>
              <a:rPr lang="en-US" smtClean="0">
                <a:hlinkClick r:id="rId6"/>
              </a:rPr>
              <a:t>www.mxtoolbox.com/blacklists.aspx</a:t>
            </a:r>
            <a:r>
              <a:rPr lang="en-US" smtClean="0"/>
              <a:t/>
            </a:r>
            <a:br>
              <a:rPr lang="en-US" smtClean="0"/>
            </a:br>
            <a:r>
              <a:rPr lang="en-US" smtClean="0">
                <a:hlinkClick r:id="rId7"/>
              </a:rPr>
              <a:t>Anti-SPAM site lookup</a:t>
            </a:r>
            <a:r>
              <a:rPr lang="en-US" smtClean="0"/>
              <a:t> - </a:t>
            </a:r>
            <a:r>
              <a:rPr lang="en-US" smtClean="0">
                <a:hlinkClick r:id="rId7"/>
              </a:rPr>
              <a:t>tools.web-max.ca/dsbl.php</a:t>
            </a:r>
            <a:r>
              <a:rPr lang="en-US" smtClean="0"/>
              <a:t/>
            </a:r>
            <a:br>
              <a:rPr lang="en-US" smtClean="0"/>
            </a:br>
            <a:r>
              <a:rPr lang="en-US" smtClean="0">
                <a:hlinkClick r:id="rId8"/>
              </a:rPr>
              <a:t>RBL Lister</a:t>
            </a:r>
            <a:r>
              <a:rPr lang="en-US" smtClean="0"/>
              <a:t> - </a:t>
            </a:r>
            <a:r>
              <a:rPr lang="en-US" smtClean="0">
                <a:hlinkClick r:id="rId8"/>
              </a:rPr>
              <a:t>www.loosenut.com/russ-bin/rbl.pl</a:t>
            </a:r>
            <a:r>
              <a:rPr lang="en-US" smtClean="0"/>
              <a:t/>
            </a:r>
            <a:br>
              <a:rPr lang="en-US" smtClean="0"/>
            </a:br>
            <a:r>
              <a:rPr lang="en-US" smtClean="0">
                <a:hlinkClick r:id="rId9"/>
              </a:rPr>
              <a:t>Realtime Blackhole List Lookup</a:t>
            </a:r>
            <a:r>
              <a:rPr lang="en-US" smtClean="0"/>
              <a:t> - </a:t>
            </a:r>
            <a:r>
              <a:rPr lang="en-US" smtClean="0">
                <a:hlinkClick r:id="rId9"/>
              </a:rPr>
              <a:t>www.mob.net/~ted/tools/rbl.php3</a:t>
            </a:r>
            <a:r>
              <a:rPr lang="en-US" smtClean="0"/>
              <a:t/>
            </a:r>
            <a:br>
              <a:rPr lang="en-US" smtClean="0"/>
            </a:br>
            <a:r>
              <a:rPr lang="en-US" smtClean="0">
                <a:hlinkClick r:id="rId10"/>
              </a:rPr>
              <a:t>Multi-RBL check</a:t>
            </a:r>
            <a:r>
              <a:rPr lang="en-US" smtClean="0"/>
              <a:t> - </a:t>
            </a:r>
            <a:r>
              <a:rPr lang="en-US" smtClean="0">
                <a:hlinkClick r:id="rId10"/>
              </a:rPr>
              <a:t>www.robtex.com/rbl/</a:t>
            </a:r>
            <a:r>
              <a:rPr lang="en-US" smtClean="0"/>
              <a:t/>
            </a:r>
            <a:br>
              <a:rPr lang="en-US" smtClean="0"/>
            </a:br>
            <a:r>
              <a:rPr lang="en-US" smtClean="0">
                <a:hlinkClick r:id="rId11"/>
              </a:rPr>
              <a:t>Black list DB check</a:t>
            </a:r>
            <a:r>
              <a:rPr lang="en-US" smtClean="0"/>
              <a:t> - </a:t>
            </a:r>
            <a:r>
              <a:rPr lang="en-US" smtClean="0">
                <a:hlinkClick r:id="rId11"/>
              </a:rPr>
              <a:t>www.rbl.jp/ckdb/</a:t>
            </a:r>
            <a:r>
              <a:rPr lang="en-US" smtClean="0"/>
              <a:t> - Japanese</a:t>
            </a:r>
            <a:br>
              <a:rPr lang="en-US" smtClean="0"/>
            </a:br>
            <a:r>
              <a:rPr lang="en-US" smtClean="0">
                <a:hlinkClick r:id="rId12"/>
              </a:rPr>
              <a:t>DNSBL Info</a:t>
            </a:r>
            <a:r>
              <a:rPr lang="en-US" smtClean="0"/>
              <a:t> - </a:t>
            </a:r>
            <a:r>
              <a:rPr lang="en-US" smtClean="0">
                <a:hlinkClick r:id="rId12"/>
              </a:rPr>
              <a:t>www.dnsbl.info/</a:t>
            </a:r>
            <a:r>
              <a:rPr lang="en-US" smtClean="0"/>
              <a:t/>
            </a:r>
            <a:br>
              <a:rPr lang="en-US" smtClean="0"/>
            </a:br>
            <a:r>
              <a:rPr lang="en-US" smtClean="0">
                <a:hlinkClick r:id="rId13"/>
              </a:rPr>
              <a:t>Sprawdzanie RBL-i</a:t>
            </a:r>
            <a:r>
              <a:rPr lang="en-US" smtClean="0"/>
              <a:t> - </a:t>
            </a:r>
            <a:r>
              <a:rPr lang="en-US" smtClean="0">
                <a:hlinkClick r:id="rId13"/>
              </a:rPr>
              <a:t>nospam-pl.net/rbl.php</a:t>
            </a:r>
            <a:r>
              <a:rPr lang="en-US" smtClean="0"/>
              <a:t/>
            </a:r>
            <a:br>
              <a:rPr lang="en-US" smtClean="0"/>
            </a:br>
            <a:r>
              <a:rPr lang="en-US" smtClean="0">
                <a:hlinkClick r:id="rId14"/>
              </a:rPr>
              <a:t>rbcheck clone</a:t>
            </a:r>
            <a:r>
              <a:rPr lang="en-US" smtClean="0"/>
              <a:t> - </a:t>
            </a:r>
            <a:r>
              <a:rPr lang="en-US" smtClean="0">
                <a:hlinkClick r:id="rId14"/>
              </a:rPr>
              <a:t>andrew.triumf.ca/cgi-bin/nph-rbcheck.cgi?addr=</a:t>
            </a:r>
            <a:r>
              <a:rPr lang="en-US" smtClean="0"/>
              <a:t/>
            </a:r>
            <a:br>
              <a:rPr lang="en-US" smtClean="0"/>
            </a:br>
            <a:r>
              <a:rPr lang="en-US" smtClean="0">
                <a:hlinkClick r:id="rId15"/>
              </a:rPr>
              <a:t>rbcheck clone</a:t>
            </a:r>
            <a:r>
              <a:rPr lang="en-US" smtClean="0"/>
              <a:t> - </a:t>
            </a:r>
            <a:r>
              <a:rPr lang="en-US" smtClean="0">
                <a:hlinkClick r:id="rId15"/>
              </a:rPr>
              <a:t>www.chem.utoronto.ca/cgi-bin/rbcheck.cgi</a:t>
            </a:r>
            <a:r>
              <a:rPr lang="en-US" smtClean="0"/>
              <a:t/>
            </a:r>
            <a:br>
              <a:rPr lang="en-US" smtClean="0"/>
            </a:br>
            <a:r>
              <a:rPr lang="en-US" smtClean="0">
                <a:hlinkClick r:id="rId16"/>
              </a:rPr>
              <a:t>Query RBLs</a:t>
            </a:r>
            <a:r>
              <a:rPr lang="en-US" smtClean="0"/>
              <a:t> - </a:t>
            </a:r>
            <a:r>
              <a:rPr lang="en-US" smtClean="0">
                <a:hlinkClick r:id="rId16"/>
              </a:rPr>
              <a:t>antispam.rothen.com/rbl.php</a:t>
            </a:r>
            <a:r>
              <a:rPr lang="en-US" smtClean="0"/>
              <a:t/>
            </a:r>
            <a:br>
              <a:rPr lang="en-US" smtClean="0"/>
            </a:br>
            <a:r>
              <a:rPr lang="en-US" smtClean="0">
                <a:hlinkClick r:id="rId17"/>
              </a:rPr>
              <a:t>Webhostingtalk.nl DNSBL check</a:t>
            </a:r>
            <a:r>
              <a:rPr lang="en-US" smtClean="0"/>
              <a:t> - </a:t>
            </a:r>
            <a:r>
              <a:rPr lang="en-US" smtClean="0">
                <a:hlinkClick r:id="rId17"/>
              </a:rPr>
              <a:t>www.webhostingtalk.nl/whtdnsblcheck.cgi</a:t>
            </a:r>
            <a:r>
              <a:rPr lang="en-US" smtClean="0"/>
              <a:t/>
            </a:r>
            <a:br>
              <a:rPr lang="en-US" smtClean="0"/>
            </a:br>
            <a:r>
              <a:rPr lang="en-US" smtClean="0">
                <a:hlinkClick r:id="rId18"/>
              </a:rPr>
              <a:t>Karmasphere</a:t>
            </a:r>
            <a:r>
              <a:rPr lang="en-US" smtClean="0"/>
              <a:t> - </a:t>
            </a:r>
            <a:r>
              <a:rPr lang="en-US" smtClean="0">
                <a:hlinkClick r:id="rId18"/>
              </a:rPr>
              <a:t>www.karmasphere.com/</a:t>
            </a:r>
            <a:r>
              <a:rPr lang="en-US" smtClean="0"/>
              <a:t/>
            </a:r>
            <a:br>
              <a:rPr lang="en-US" smtClean="0"/>
            </a:br>
            <a:r>
              <a:rPr lang="en-US" smtClean="0">
                <a:hlinkClick r:id="rId19"/>
              </a:rPr>
              <a:t>Multi RBL Checker</a:t>
            </a:r>
            <a:r>
              <a:rPr lang="en-US" smtClean="0"/>
              <a:t> - </a:t>
            </a:r>
            <a:r>
              <a:rPr lang="en-US" smtClean="0">
                <a:hlinkClick r:id="rId19"/>
              </a:rPr>
              <a:t>checker.msrbl.com/v/1/</a:t>
            </a:r>
            <a:r>
              <a:rPr lang="en-US" smtClean="0"/>
              <a:t/>
            </a:r>
            <a:br>
              <a:rPr lang="en-US" smtClean="0"/>
            </a:br>
            <a:r>
              <a:rPr lang="en-US" smtClean="0">
                <a:hlinkClick r:id="rId20"/>
              </a:rPr>
              <a:t>MyIPTest DNSBL check</a:t>
            </a:r>
            <a:r>
              <a:rPr lang="en-US" smtClean="0"/>
              <a:t> - </a:t>
            </a:r>
            <a:r>
              <a:rPr lang="en-US" smtClean="0">
                <a:hlinkClick r:id="rId20"/>
              </a:rPr>
              <a:t>www.myiptest.com/staticpages/index.php/check-Blacklisted-IP-DNSBL</a:t>
            </a:r>
            <a:r>
              <a:rPr lang="en-US" smtClean="0"/>
              <a:t/>
            </a:r>
            <a:br>
              <a:rPr lang="en-US" smtClean="0"/>
            </a:br>
            <a:r>
              <a:rPr lang="en-US" smtClean="0">
                <a:hlinkClick r:id="rId21"/>
              </a:rPr>
              <a:t>Multi-RBL Lookup Tool</a:t>
            </a:r>
            <a:r>
              <a:rPr lang="en-US" smtClean="0"/>
              <a:t> - </a:t>
            </a:r>
            <a:r>
              <a:rPr lang="en-US" smtClean="0">
                <a:hlinkClick r:id="rId21"/>
              </a:rPr>
              <a:t>https://toolbox.webhotel.net/cgi-bin/rbl.cgi</a:t>
            </a:r>
            <a:r>
              <a:rPr lang="en-US" smtClean="0"/>
              <a:t/>
            </a:r>
            <a:br>
              <a:rPr lang="en-US" smtClean="0"/>
            </a:br>
            <a:r>
              <a:rPr lang="en-US" smtClean="0">
                <a:hlinkClick r:id="rId22"/>
              </a:rPr>
              <a:t>DNSBL Testing Services (via e-mail)</a:t>
            </a:r>
            <a:r>
              <a:rPr lang="en-US" smtClean="0"/>
              <a:t> - </a:t>
            </a:r>
            <a:r>
              <a:rPr lang="en-US" smtClean="0">
                <a:hlinkClick r:id="rId22"/>
              </a:rPr>
              <a:t>www.crynwr.com/spam/</a:t>
            </a:r>
            <a:r>
              <a:rPr lang="en-US" smtClean="0"/>
              <a:t/>
            </a:r>
            <a:br>
              <a:rPr lang="en-US" smtClean="0"/>
            </a:br>
            <a:r>
              <a:rPr lang="en-US" smtClean="0">
                <a:hlinkClick r:id="rId23"/>
              </a:rPr>
              <a:t>VeryNiceTools DNSBL Lookup</a:t>
            </a:r>
            <a:r>
              <a:rPr lang="en-US" smtClean="0"/>
              <a:t> - </a:t>
            </a:r>
            <a:r>
              <a:rPr lang="en-US" smtClean="0">
                <a:hlinkClick r:id="rId23"/>
              </a:rPr>
              <a:t>verynicetools.com/blacklist</a:t>
            </a:r>
            <a:r>
              <a:rPr lang="en-US" smtClean="0"/>
              <a:t/>
            </a:r>
            <a:br>
              <a:rPr lang="en-US" smtClean="0"/>
            </a:br>
            <a:r>
              <a:rPr lang="en-US" smtClean="0">
                <a:hlinkClick r:id="rId24"/>
              </a:rPr>
              <a:t>Deep VI DNSBL Lookup</a:t>
            </a:r>
            <a:r>
              <a:rPr lang="en-US" smtClean="0"/>
              <a:t> - </a:t>
            </a:r>
            <a:r>
              <a:rPr lang="en-US" smtClean="0">
                <a:hlinkClick r:id="rId24"/>
              </a:rPr>
              <a:t>d6tech.com/support-tools/dnsbl-query.php</a:t>
            </a:r>
            <a:r>
              <a:rPr lang="en-US" smtClean="0"/>
              <a:t/>
            </a:r>
            <a:br>
              <a:rPr lang="en-US" smtClean="0"/>
            </a:br>
            <a:r>
              <a:rPr lang="en-US" smtClean="0">
                <a:hlinkClick r:id="rId25"/>
              </a:rPr>
              <a:t>EmailStuff Blacklist Lookup</a:t>
            </a:r>
            <a:r>
              <a:rPr lang="en-US" smtClean="0"/>
              <a:t> - </a:t>
            </a:r>
            <a:r>
              <a:rPr lang="en-US" smtClean="0">
                <a:hlinkClick r:id="rId25"/>
              </a:rPr>
              <a:t>emailstuff.org/bl/</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43010"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43011"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43012" name="Rectangle 7"/>
          <p:cNvSpPr>
            <a:spLocks noGrp="1" noChangeArrowheads="1"/>
          </p:cNvSpPr>
          <p:nvPr>
            <p:ph type="sldNum" sz="quarter" idx="5"/>
          </p:nvPr>
        </p:nvSpPr>
        <p:spPr>
          <a:noFill/>
        </p:spPr>
        <p:txBody>
          <a:bodyPr/>
          <a:lstStyle/>
          <a:p>
            <a:fld id="{F0933F9F-D995-493D-BF83-566DAB5CD600}" type="slidenum">
              <a:rPr lang="en-US" smtClean="0">
                <a:cs typeface="Arial" charset="0"/>
              </a:rPr>
              <a:pPr/>
              <a:t>2</a:t>
            </a:fld>
            <a:endParaRPr lang="en-US" smtClean="0">
              <a:cs typeface="Arial" charset="0"/>
            </a:endParaRPr>
          </a:p>
        </p:txBody>
      </p:sp>
      <p:sp>
        <p:nvSpPr>
          <p:cNvPr id="43013" name="Rectangle 2"/>
          <p:cNvSpPr>
            <a:spLocks noGrp="1" noRo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lnSpc>
                <a:spcPct val="80000"/>
              </a:lnSpc>
            </a:pPr>
            <a:r>
              <a:rPr lang="en-US" sz="900" smtClean="0"/>
              <a:t>Chris Santerre gave the best definition of Spam I’ve ever seen.  He based the definition of Spam on CONSENT not content because consent is when you give approval to someone to send you e-mails. </a:t>
            </a:r>
          </a:p>
          <a:p>
            <a:pPr eaLnBrk="1" hangingPunct="1">
              <a:lnSpc>
                <a:spcPct val="80000"/>
              </a:lnSpc>
            </a:pPr>
            <a:endParaRPr lang="en-US" sz="900" smtClean="0"/>
          </a:p>
          <a:p>
            <a:pPr eaLnBrk="1" hangingPunct="1">
              <a:lnSpc>
                <a:spcPct val="80000"/>
              </a:lnSpc>
            </a:pPr>
            <a:r>
              <a:rPr lang="en-US" sz="900" smtClean="0"/>
              <a:t>Many people try and use various legal definitions such as CAN-SPAM in the US.  This definition clearly has problems for the global community of the internet.</a:t>
            </a:r>
          </a:p>
          <a:p>
            <a:pPr eaLnBrk="1" hangingPunct="1">
              <a:lnSpc>
                <a:spcPct val="80000"/>
              </a:lnSpc>
            </a:pPr>
            <a:endParaRPr lang="en-US" sz="900" smtClean="0"/>
          </a:p>
          <a:p>
            <a:pPr eaLnBrk="1" hangingPunct="1">
              <a:lnSpc>
                <a:spcPct val="80000"/>
              </a:lnSpc>
            </a:pPr>
            <a:r>
              <a:rPr lang="en-US" sz="900" smtClean="0"/>
              <a:t>However, I find the definition of CONSENT to be best.  It leaves the content of any e-mail in the eye of the beholder.  In short, if you consent to receive e-mails about XYZ, then those e-mails can’t by definition be Spam.</a:t>
            </a:r>
          </a:p>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r>
              <a:rPr lang="en-US" sz="900" smtClean="0"/>
              <a:t>OK, so let’s touch on what isn’t Spam.  </a:t>
            </a:r>
          </a:p>
          <a:p>
            <a:pPr eaLnBrk="1" hangingPunct="1">
              <a:lnSpc>
                <a:spcPct val="80000"/>
              </a:lnSpc>
            </a:pPr>
            <a:endParaRPr lang="en-US" sz="900" smtClean="0"/>
          </a:p>
          <a:p>
            <a:pPr eaLnBrk="1" hangingPunct="1">
              <a:lnSpc>
                <a:spcPct val="80000"/>
              </a:lnSpc>
            </a:pPr>
            <a:r>
              <a:rPr lang="en-US" sz="900" smtClean="0"/>
              <a:t>SPAM, all caps is a canned meat product and a trademark of the Hormel Corporation.  So SPAM is not the same as Spam.  </a:t>
            </a:r>
          </a:p>
          <a:p>
            <a:pPr eaLnBrk="1" hangingPunct="1">
              <a:lnSpc>
                <a:spcPct val="80000"/>
              </a:lnSpc>
            </a:pPr>
            <a:endParaRPr lang="en-US" sz="900" smtClean="0"/>
          </a:p>
          <a:p>
            <a:pPr eaLnBrk="1" hangingPunct="1">
              <a:lnSpc>
                <a:spcPct val="80000"/>
              </a:lnSpc>
            </a:pPr>
            <a:r>
              <a:rPr lang="en-US" sz="900" smtClean="0"/>
              <a:t>So SPAM, all capitals, is not junk e-mail but instead a tasty, pork product that is yummy when fried in a sandwich.  It’s also quite tasty with Eggs, SPAM, Bacon, SPAM, SPAM &amp; SPAM.</a:t>
            </a:r>
          </a:p>
          <a:p>
            <a:pPr eaLnBrk="1" hangingPunct="1">
              <a:lnSpc>
                <a:spcPct val="80000"/>
              </a:lnSpc>
            </a:pPr>
            <a:endParaRPr lang="en-US" sz="900" smtClean="0"/>
          </a:p>
          <a:p>
            <a:pPr eaLnBrk="1" hangingPunct="1">
              <a:lnSpc>
                <a:spcPct val="80000"/>
              </a:lnSpc>
            </a:pPr>
            <a:r>
              <a:rPr lang="en-US" sz="900" smtClean="0"/>
              <a:t>Which leads me to why junk e-mail is called Spam. The name refers to a skit by Monty Python’s Flying Circus which involves what I can only describe as an overload of unwanted items offered at a café all including SPAM.  A patron who does like SPAM certainly won’t like “SPAM SPAM SPAM SPAM SPAM SPAM SPAM baked beans SPAM SPAM SPAM and SPAM”.  Hence, an overload of unwanted items became known as spam (but not SPAM).</a:t>
            </a:r>
          </a:p>
          <a:p>
            <a:pPr eaLnBrk="1" hangingPunct="1">
              <a:lnSpc>
                <a:spcPct val="80000"/>
              </a:lnSpc>
            </a:pPr>
            <a:endParaRPr lang="en-US" sz="900" smtClean="0"/>
          </a:p>
          <a:p>
            <a:pPr eaLnBrk="1" hangingPunct="1">
              <a:lnSpc>
                <a:spcPct val="80000"/>
              </a:lnSpc>
            </a:pPr>
            <a:r>
              <a:rPr lang="en-US" sz="900" smtClean="0"/>
              <a:t>At the end of my presentation, I’ll have a list of resources including a link to the skit on YouTube. This presentation and my notes will also be made available later on the web.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79874"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79875"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79876" name="Rectangle 7"/>
          <p:cNvSpPr>
            <a:spLocks noGrp="1" noChangeArrowheads="1"/>
          </p:cNvSpPr>
          <p:nvPr>
            <p:ph type="sldNum" sz="quarter" idx="5"/>
          </p:nvPr>
        </p:nvSpPr>
        <p:spPr>
          <a:noFill/>
        </p:spPr>
        <p:txBody>
          <a:bodyPr/>
          <a:lstStyle/>
          <a:p>
            <a:fld id="{B82EE790-6DF5-479A-AAF2-73F8E14A6C1E}" type="slidenum">
              <a:rPr lang="en-US" smtClean="0">
                <a:cs typeface="Arial" charset="0"/>
              </a:rPr>
              <a:pPr/>
              <a:t>20</a:t>
            </a:fld>
            <a:endParaRPr lang="en-US" smtClean="0">
              <a:cs typeface="Arial" charset="0"/>
            </a:endParaRPr>
          </a:p>
        </p:txBody>
      </p:sp>
      <p:sp>
        <p:nvSpPr>
          <p:cNvPr id="79877" name="Rectangle 2"/>
          <p:cNvSpPr>
            <a:spLocks noGrp="1" noRo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lnSpc>
                <a:spcPct val="80000"/>
              </a:lnSpc>
            </a:pPr>
            <a:r>
              <a:rPr lang="en-US" sz="800" smtClean="0"/>
              <a:t>I became interested in Spam research during a Thanksgiving holiday about a decade ago.  Why this is important is that Thanksgiving is a purely American holiday.  It isn’t celebrated anywhere else in the world.</a:t>
            </a:r>
          </a:p>
          <a:p>
            <a:pPr eaLnBrk="1" hangingPunct="1">
              <a:lnSpc>
                <a:spcPct val="80000"/>
              </a:lnSpc>
            </a:pPr>
            <a:endParaRPr lang="en-US" sz="800" smtClean="0"/>
          </a:p>
          <a:p>
            <a:pPr eaLnBrk="1" hangingPunct="1">
              <a:lnSpc>
                <a:spcPct val="80000"/>
              </a:lnSpc>
            </a:pPr>
            <a:r>
              <a:rPr lang="en-US" sz="800" smtClean="0"/>
              <a:t>But strangely, I noticed that the Spam mail STOPPED. I mean zero Spam e-mails for the entire day.  This indicated a very interesting fact.  The Spam ALL had to be originating with Americans.</a:t>
            </a:r>
          </a:p>
          <a:p>
            <a:pPr eaLnBrk="1" hangingPunct="1">
              <a:lnSpc>
                <a:spcPct val="80000"/>
              </a:lnSpc>
            </a:pPr>
            <a:endParaRPr lang="en-US" sz="800" smtClean="0"/>
          </a:p>
          <a:p>
            <a:pPr eaLnBrk="1" hangingPunct="1">
              <a:lnSpc>
                <a:spcPct val="80000"/>
              </a:lnSpc>
            </a:pPr>
            <a:r>
              <a:rPr lang="en-US" sz="800" smtClean="0"/>
              <a:t>A short while later, I discovered the SpamAssassin project.  I started off originally submitting patches, then assisted them with stabilizing their DNS problems.  Eventually, I hosted the US mirror and then website prior to writing rules and becoming a Project Management Committee member.</a:t>
            </a:r>
          </a:p>
          <a:p>
            <a:pPr eaLnBrk="1" hangingPunct="1">
              <a:lnSpc>
                <a:spcPct val="80000"/>
              </a:lnSpc>
            </a:pPr>
            <a:endParaRPr lang="en-US" sz="800" smtClean="0"/>
          </a:p>
          <a:p>
            <a:pPr eaLnBrk="1" hangingPunct="1">
              <a:lnSpc>
                <a:spcPct val="80000"/>
              </a:lnSpc>
            </a:pPr>
            <a:r>
              <a:rPr lang="en-US" sz="800" smtClean="0"/>
              <a:t>These days, I see more and more Spam being sent by compromised computers.  In particular, unpatched and unlicensed desktops that can’t install the patches for the operating system.  This means a lot of Spam is sent from pockets of the world that have more of these computers.</a:t>
            </a:r>
          </a:p>
          <a:p>
            <a:pPr eaLnBrk="1" hangingPunct="1">
              <a:lnSpc>
                <a:spcPct val="80000"/>
              </a:lnSpc>
            </a:pPr>
            <a:endParaRPr lang="en-US" sz="800" smtClean="0"/>
          </a:p>
          <a:p>
            <a:pPr eaLnBrk="1" hangingPunct="1">
              <a:lnSpc>
                <a:spcPct val="80000"/>
              </a:lnSpc>
            </a:pPr>
            <a:r>
              <a:rPr lang="en-US" sz="800" smtClean="0"/>
              <a:t>But this doesn’t really tell you WHO is sending the Spam because more and more of the Junk Mail seems to be sent by organized crime.  “Bot networks” of compromised computers that can launch Spam, malware and denial of service attacks have become quite prevalent.  They can be rented and Blackhat conferences have included ex-Spammers that talk about being paid by the “200”.  A 2XX is the SMTP Response Code for message received OK.</a:t>
            </a:r>
          </a:p>
          <a:p>
            <a:pPr eaLnBrk="1" hangingPunct="1">
              <a:lnSpc>
                <a:spcPct val="80000"/>
              </a:lnSpc>
            </a:pPr>
            <a:endParaRPr lang="en-US" sz="800" smtClean="0"/>
          </a:p>
          <a:p>
            <a:pPr eaLnBrk="1" hangingPunct="1">
              <a:lnSpc>
                <a:spcPct val="80000"/>
              </a:lnSpc>
            </a:pPr>
            <a:r>
              <a:rPr lang="en-US" sz="800" smtClean="0"/>
              <a:t>And How do they get your e-mail address? They use a number of methods.  For example, dictionary attacks of email to lists of names from adam@... To zeke@....  Dictionary attacks can send hundreds of thousands of emails with the possibility that only a tiny fraction, if any, will be delivered.  </a:t>
            </a:r>
          </a:p>
          <a:p>
            <a:pPr eaLnBrk="1" hangingPunct="1">
              <a:lnSpc>
                <a:spcPct val="80000"/>
              </a:lnSpc>
            </a:pPr>
            <a:endParaRPr lang="en-US" sz="800" smtClean="0"/>
          </a:p>
          <a:p>
            <a:pPr eaLnBrk="1" hangingPunct="1">
              <a:lnSpc>
                <a:spcPct val="80000"/>
              </a:lnSpc>
            </a:pPr>
            <a:r>
              <a:rPr lang="en-US" sz="800" smtClean="0"/>
              <a:t>And, they use unsubscribe links to verify your e-mail address works!  So think twice before you employ an unsubscribe link.</a:t>
            </a:r>
          </a:p>
          <a:p>
            <a:pPr eaLnBrk="1" hangingPunct="1">
              <a:lnSpc>
                <a:spcPct val="80000"/>
              </a:lnSpc>
            </a:pPr>
            <a:endParaRPr lang="en-US" sz="800" smtClean="0"/>
          </a:p>
          <a:p>
            <a:pPr eaLnBrk="1" hangingPunct="1">
              <a:lnSpc>
                <a:spcPct val="80000"/>
              </a:lnSpc>
            </a:pPr>
            <a:r>
              <a:rPr lang="en-US" sz="800" smtClean="0"/>
              <a:t>Also, posting your email address on a website or using a publicly archived mailing list can result in the information being “scraped” into Spammer’s lists.</a:t>
            </a:r>
          </a:p>
          <a:p>
            <a:pPr eaLnBrk="1" hangingPunct="1">
              <a:lnSpc>
                <a:spcPct val="80000"/>
              </a:lnSpc>
            </a:pPr>
            <a:endParaRPr lang="en-US" sz="800" smtClean="0"/>
          </a:p>
          <a:p>
            <a:pPr eaLnBrk="1" hangingPunct="1">
              <a:lnSpc>
                <a:spcPct val="80000"/>
              </a:lnSpc>
            </a:pPr>
            <a:r>
              <a:rPr lang="en-US" sz="800" smtClean="0"/>
              <a:t>Most sinisterly, Spammers employ malware with another goal: getting your entire address book off your machine. Unfortunately, I’ve seen malware harvest these accounts from other machines on the network. And because I have many administrative accounts that are rarely if ever used on servers, I know when they have been compromised.  </a:t>
            </a:r>
          </a:p>
          <a:p>
            <a:pPr eaLnBrk="1" hangingPunct="1">
              <a:lnSpc>
                <a:spcPct val="80000"/>
              </a:lnSpc>
            </a:pPr>
            <a:endParaRPr lang="en-US" sz="800" smtClean="0"/>
          </a:p>
          <a:p>
            <a:pPr eaLnBrk="1" hangingPunct="1">
              <a:lnSpc>
                <a:spcPct val="80000"/>
              </a:lnSpc>
            </a:pPr>
            <a:r>
              <a:rPr lang="en-US" sz="800" smtClean="0"/>
              <a:t>In fact, just in the past 3 years, I’ve seen Spam rapidly being sent by what appears to be more organized entities that are using much higher caliber programming as well as actively monitoring anti-Spam communities to attempt to thwart our techniques.  They have also launched outright attacks to disrupt anti-Spam resources.</a:t>
            </a:r>
          </a:p>
          <a:p>
            <a:pPr eaLnBrk="1" hangingPunct="1">
              <a:lnSpc>
                <a:spcPct val="80000"/>
              </a:lnSpc>
            </a:pPr>
            <a:endParaRPr lang="en-US" sz="800" smtClean="0"/>
          </a:p>
          <a:p>
            <a:pPr eaLnBrk="1" hangingPunct="1">
              <a:lnSpc>
                <a:spcPct val="80000"/>
              </a:lnSpc>
            </a:pPr>
            <a:r>
              <a:rPr lang="en-US" sz="800" smtClean="0"/>
              <a:t>So why do they do send the e-mail?  The main 3 reasons that come to mind for sending Junk Mail are: to make money by selling you something, to make money by stealing it from you, and to trick you into installing malware which let’s then send more Junk Mail repeating the cycle.</a:t>
            </a:r>
          </a:p>
          <a:p>
            <a:pPr eaLnBrk="1" hangingPunct="1">
              <a:lnSpc>
                <a:spcPct val="80000"/>
              </a:lnSpc>
            </a:pPr>
            <a:endParaRPr lang="en-US" sz="800" smtClean="0"/>
          </a:p>
          <a:p>
            <a:pPr eaLnBrk="1" hangingPunct="1">
              <a:lnSpc>
                <a:spcPct val="80000"/>
              </a:lnSpc>
            </a:pPr>
            <a:r>
              <a:rPr lang="en-US" sz="800" smtClean="0"/>
              <a:t>So please, let me stress a point about Why they send these e-mails.  As a capitalist myself, the strongest voice I have is where I choose to spend my money.  Do not spend your money on ANYTHING or ANY COMPANY that advertises via Junk Mail.  And educate your users/family/friends about Junk Mail and the scams.  These are really the best ways to modify the behavior and protect those you care about!</a:t>
            </a:r>
          </a:p>
          <a:p>
            <a:pPr eaLnBrk="1" hangingPunct="1">
              <a:lnSpc>
                <a:spcPct val="80000"/>
              </a:lnSpc>
            </a:pPr>
            <a:endParaRPr lang="en-US" sz="800" smtClean="0"/>
          </a:p>
          <a:p>
            <a:pPr eaLnBrk="1" hangingPunct="1">
              <a:lnSpc>
                <a:spcPct val="80000"/>
              </a:lnSpc>
            </a:pPr>
            <a:r>
              <a:rPr lang="en-US" sz="800" smtClean="0"/>
              <a:t>OK, so let’s finish up this slide and talk about some Creative Spam.  I’m a Spam junkie so I can’t help but be impressed when I see a particularly creative way of sending Spam.  Sometimes it’s a new technology or a twist on an old scam.</a:t>
            </a:r>
          </a:p>
          <a:p>
            <a:pPr eaLnBrk="1" hangingPunct="1">
              <a:lnSpc>
                <a:spcPct val="80000"/>
              </a:lnSpc>
            </a:pPr>
            <a:endParaRPr lang="en-US" sz="800" smtClean="0"/>
          </a:p>
          <a:p>
            <a:pPr eaLnBrk="1" hangingPunct="1">
              <a:lnSpc>
                <a:spcPct val="80000"/>
              </a:lnSpc>
            </a:pPr>
            <a:r>
              <a:rPr lang="en-US" sz="800" smtClean="0"/>
              <a:t>Scams that target specific individuals and use the web to guess at specifics will be tough to catch.  They are individually crafted messages (note that I don’t require the term Bulk to be consider Spam), use online record databases, Spam using your address, nicknames and information about your neighbors.</a:t>
            </a:r>
          </a:p>
          <a:p>
            <a:pPr eaLnBrk="1" hangingPunct="1">
              <a:lnSpc>
                <a:spcPct val="80000"/>
              </a:lnSpc>
            </a:pPr>
            <a:endParaRPr lang="en-US" sz="800" smtClean="0"/>
          </a:p>
          <a:p>
            <a:pPr eaLnBrk="1" hangingPunct="1">
              <a:lnSpc>
                <a:spcPct val="80000"/>
              </a:lnSpc>
            </a:pPr>
            <a:r>
              <a:rPr lang="en-US" sz="800" smtClean="0"/>
              <a:t>How many people would fall for something like? “Hi Barb, this is your neighbor Carol.  It’s Bob’s birthday on Thursday and I’m trying to buy something online with PayPal.  Can you send $20 to ItrickedYou@&lt;free e-mail&gt;.com, please, and I’ll write you a check tonight?”</a:t>
            </a:r>
          </a:p>
          <a:p>
            <a:pPr eaLnBrk="1" hangingPunct="1">
              <a:lnSpc>
                <a:spcPct val="80000"/>
              </a:lnSpc>
            </a:pPr>
            <a:endParaRPr lang="en-US" sz="800" smtClean="0"/>
          </a:p>
          <a:p>
            <a:pPr eaLnBrk="1" hangingPunct="1">
              <a:lnSpc>
                <a:spcPct val="80000"/>
              </a:lnSpc>
            </a:pPr>
            <a:r>
              <a:rPr lang="en-US" sz="800" smtClean="0"/>
              <a:t>And here’s another creative advertisement that was forwarded to me because of my interest in unusual Junk Mail.  It contains no return address but a hand-written recipient on the outside.  Inside, you have a newspaper clipping with an Advertisement for a local car dealer with a hand-written Post-it note.  However, the clipping is not from any real newspaper.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81922"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81923"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81924" name="Rectangle 7"/>
          <p:cNvSpPr>
            <a:spLocks noGrp="1" noChangeArrowheads="1"/>
          </p:cNvSpPr>
          <p:nvPr>
            <p:ph type="sldNum" sz="quarter" idx="5"/>
          </p:nvPr>
        </p:nvSpPr>
        <p:spPr>
          <a:noFill/>
        </p:spPr>
        <p:txBody>
          <a:bodyPr/>
          <a:lstStyle/>
          <a:p>
            <a:fld id="{AB8B7C6A-B14C-4DAF-A91C-BE965430ACD6}" type="slidenum">
              <a:rPr lang="en-US" smtClean="0">
                <a:cs typeface="Arial" charset="0"/>
              </a:rPr>
              <a:pPr/>
              <a:t>21</a:t>
            </a:fld>
            <a:endParaRPr lang="en-US" smtClean="0">
              <a:cs typeface="Arial" charset="0"/>
            </a:endParaRPr>
          </a:p>
        </p:txBody>
      </p:sp>
      <p:sp>
        <p:nvSpPr>
          <p:cNvPr id="81925" name="Rectangle 2"/>
          <p:cNvSpPr>
            <a:spLocks noGrp="1" noRo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pPr marL="228600" indent="-228600" eaLnBrk="1" hangingPunct="1"/>
            <a:r>
              <a:rPr lang="en-US" smtClean="0"/>
              <a:t>A great place to start if you are writing rules is http://wiki.apache.org/spamassassin/WritingRules</a:t>
            </a:r>
          </a:p>
          <a:p>
            <a:pPr marL="228600" indent="-228600" eaLnBrk="1" hangingPunct="1"/>
            <a:endParaRPr lang="en-US" smtClean="0"/>
          </a:p>
          <a:p>
            <a:pPr marL="228600" indent="-228600" eaLnBrk="1" hangingPunct="1"/>
            <a:r>
              <a:rPr lang="en-US" smtClean="0"/>
              <a:t>But the first thing you have to know about writing rules and changing SpamAssassin configuration files is Lint.</a:t>
            </a:r>
          </a:p>
          <a:p>
            <a:pPr marL="228600" indent="-228600" eaLnBrk="1" hangingPunct="1"/>
            <a:endParaRPr lang="en-US" smtClean="0"/>
          </a:p>
          <a:p>
            <a:pPr marL="228600" indent="-228600" eaLnBrk="1" hangingPunct="1"/>
            <a:r>
              <a:rPr lang="en-US" smtClean="0"/>
              <a:t>Lint was a program that looked for bugs in C language source.  It now refers generically to programs that look for bugs in source code. If you write your own rules or even change your configuration files, does your system pass lint? You can check with the command ‘spamassassin -D --lint’.  This step is IMPORTANT. </a:t>
            </a:r>
          </a:p>
          <a:p>
            <a:pPr marL="228600" indent="-228600" eaLnBrk="1" hangingPunct="1"/>
            <a:endParaRPr lang="en-US" smtClean="0"/>
          </a:p>
          <a:p>
            <a:pPr marL="228600" indent="-228600" eaLnBrk="1" hangingPunct="1"/>
            <a:r>
              <a:rPr lang="en-US" smtClean="0"/>
              <a:t>SARE’s hints on writing new rules are invaluable.  I’ve used them as the basis for this list:</a:t>
            </a:r>
          </a:p>
          <a:p>
            <a:pPr marL="228600" indent="-228600" eaLnBrk="1" hangingPunct="1"/>
            <a:endParaRPr lang="en-US" smtClean="0"/>
          </a:p>
          <a:p>
            <a:pPr marL="228600" indent="-228600">
              <a:buFontTx/>
              <a:buAutoNum type="arabicPeriod"/>
            </a:pPr>
            <a:r>
              <a:rPr lang="en-US" smtClean="0"/>
              <a:t>Some of the rules you write may already be (or will be) incorporated into standard versions of SA. It isn't good to duplicate rules. Just raise the default score. </a:t>
            </a:r>
          </a:p>
          <a:p>
            <a:pPr marL="228600" indent="-228600">
              <a:buFontTx/>
              <a:buAutoNum type="arabicPeriod"/>
            </a:pPr>
            <a:r>
              <a:rPr lang="en-US" smtClean="0"/>
              <a:t>Scoring is an art! But a general idea is to write many small rules and score them low. Let 10 rules add up to 2 points rather than 1 rule with all 10 things in it scoring 2 points. This will help minimize false positives.  I personally use a lot of sub-rules with a master “meta” rule which requires multiple conditions to trigger.</a:t>
            </a:r>
          </a:p>
          <a:p>
            <a:pPr marL="228600" indent="-228600">
              <a:buFontTx/>
              <a:buAutoNum type="arabicPeriod"/>
            </a:pPr>
            <a:r>
              <a:rPr lang="en-US" smtClean="0"/>
              <a:t>Many spam can be caught using Bayes, and we strongly recommend the use of Bayes in any/all SpamAssassin systems. </a:t>
            </a:r>
          </a:p>
          <a:p>
            <a:pPr marL="228600" indent="-228600">
              <a:buFontTx/>
              <a:buAutoNum type="arabicPeriod"/>
            </a:pPr>
            <a:r>
              <a:rPr lang="en-US" b="1" smtClean="0"/>
              <a:t>Always</a:t>
            </a:r>
            <a:r>
              <a:rPr lang="en-US" smtClean="0"/>
              <a:t> run spamassassin -D --lint before making your rule changes live. </a:t>
            </a:r>
          </a:p>
          <a:p>
            <a:pPr marL="228600" indent="-228600">
              <a:buFontTx/>
              <a:buAutoNum type="arabicPeriod"/>
            </a:pPr>
            <a:r>
              <a:rPr lang="en-US" smtClean="0"/>
              <a:t>It is </a:t>
            </a:r>
            <a:r>
              <a:rPr lang="en-US" b="1" smtClean="0"/>
              <a:t>very</a:t>
            </a:r>
            <a:r>
              <a:rPr lang="en-US" smtClean="0"/>
              <a:t> important to write rules for </a:t>
            </a:r>
            <a:r>
              <a:rPr lang="en-US" b="1" smtClean="0"/>
              <a:t>your</a:t>
            </a:r>
            <a:r>
              <a:rPr lang="en-US" smtClean="0"/>
              <a:t> circumstances. </a:t>
            </a:r>
          </a:p>
          <a:p>
            <a:pPr marL="228600" indent="-228600">
              <a:buFontTx/>
              <a:buAutoNum type="arabicPeriod"/>
            </a:pPr>
            <a:r>
              <a:rPr lang="en-US" smtClean="0"/>
              <a:t>Write some negative scoring rules!!! Example: If you work in a furniture store, then the words furniture, bed, chair, drawer, desk and lamp in an e-mail should be worth negative points! </a:t>
            </a:r>
          </a:p>
          <a:p>
            <a:pPr marL="228600" indent="-228600">
              <a:buFontTx/>
              <a:buAutoNum type="arabicPeriod"/>
            </a:pPr>
            <a:r>
              <a:rPr lang="en-US" smtClean="0"/>
              <a:t>Phrases are </a:t>
            </a:r>
            <a:r>
              <a:rPr lang="en-US" b="1" smtClean="0"/>
              <a:t>much</a:t>
            </a:r>
            <a:r>
              <a:rPr lang="en-US" smtClean="0"/>
              <a:t> better then single words. </a:t>
            </a:r>
          </a:p>
          <a:p>
            <a:pPr marL="228600" indent="-228600">
              <a:buFontTx/>
              <a:buAutoNum type="arabicPeriod"/>
            </a:pPr>
            <a:r>
              <a:rPr lang="en-US" smtClean="0"/>
              <a:t>Don't get too aggressive. Think about how the rule might hit on legitimate e-mail! </a:t>
            </a:r>
          </a:p>
          <a:p>
            <a:pPr marL="228600" indent="-228600" eaLnBrk="1" hangingPunct="1"/>
            <a:endParaRPr lang="en-US" smtClean="0"/>
          </a:p>
          <a:p>
            <a:pPr marL="228600" indent="-228600" eaLnBrk="1" hangingPunct="1"/>
            <a:endParaRPr lang="en-US" smtClean="0"/>
          </a:p>
          <a:p>
            <a:pPr marL="228600" indent="-228600" eaLnBrk="1" hangingPunct="1"/>
            <a:r>
              <a:rPr lang="en-US" smtClean="0"/>
              <a:t>Once you’ve written a rule, test it by running spamassassin in test mode against a text file containing the entire e-mail with the command:</a:t>
            </a:r>
          </a:p>
          <a:p>
            <a:pPr marL="228600" indent="-228600"/>
            <a:r>
              <a:rPr lang="en-US" smtClean="0"/>
              <a:t>	spamassassin –t –D &lt; [message]</a:t>
            </a:r>
          </a:p>
          <a:p>
            <a:pPr marL="228600" indent="-228600"/>
            <a:endParaRPr lang="en-US" smtClean="0"/>
          </a:p>
          <a:p>
            <a:pPr marL="228600" indent="-228600"/>
            <a:r>
              <a:rPr lang="en-US" smtClean="0"/>
              <a:t>Or, for a slightly faster test which doesn’t run the network tests:</a:t>
            </a:r>
          </a:p>
          <a:p>
            <a:pPr marL="228600" indent="-228600"/>
            <a:r>
              <a:rPr lang="en-US" smtClean="0"/>
              <a:t>	spamassassin –t –L –D &lt; [message]</a:t>
            </a:r>
          </a:p>
          <a:p>
            <a:pPr marL="228600" indent="-228600"/>
            <a:endParaRPr lang="en-US" smtClean="0"/>
          </a:p>
          <a:p>
            <a:pPr marL="228600" indent="-228600"/>
            <a:r>
              <a:rPr lang="en-US" smtClean="0"/>
              <a:t>NOTE: -D in the commands above prints out lots of debug information. You might find it useful or an overload of information.</a:t>
            </a:r>
          </a:p>
          <a:p>
            <a:pPr marL="228600" indent="-228600"/>
            <a:endParaRPr lang="en-US" smtClean="0"/>
          </a:p>
          <a:p>
            <a:pPr marL="228600" indent="-228600"/>
            <a:r>
              <a:rPr lang="en-US" smtClean="0"/>
              <a:t>Finally, any time you change a rule or configuration file, you likely need to stop and start the Mail service in Server Admin.  This will restart the AMaViS daemon.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83970"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83971"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83972" name="Rectangle 7"/>
          <p:cNvSpPr>
            <a:spLocks noGrp="1" noChangeArrowheads="1"/>
          </p:cNvSpPr>
          <p:nvPr>
            <p:ph type="sldNum" sz="quarter" idx="5"/>
          </p:nvPr>
        </p:nvSpPr>
        <p:spPr>
          <a:noFill/>
        </p:spPr>
        <p:txBody>
          <a:bodyPr/>
          <a:lstStyle/>
          <a:p>
            <a:fld id="{1D82FDDF-0BDF-48EE-AC81-490F847B4339}" type="slidenum">
              <a:rPr lang="en-US" smtClean="0">
                <a:cs typeface="Arial" charset="0"/>
              </a:rPr>
              <a:pPr/>
              <a:t>22</a:t>
            </a:fld>
            <a:endParaRPr lang="en-US" smtClean="0">
              <a:cs typeface="Arial" charset="0"/>
            </a:endParaRPr>
          </a:p>
        </p:txBody>
      </p:sp>
      <p:sp>
        <p:nvSpPr>
          <p:cNvPr id="83973" name="Rectangle 2"/>
          <p:cNvSpPr>
            <a:spLocks noGrp="1" noRo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pPr eaLnBrk="1" hangingPunct="1">
              <a:lnSpc>
                <a:spcPct val="80000"/>
              </a:lnSpc>
            </a:pPr>
            <a:r>
              <a:rPr lang="en-US" sz="1000" smtClean="0"/>
              <a:t>I want to love you all</a:t>
            </a:r>
            <a:br>
              <a:rPr lang="en-US" sz="1000" smtClean="0"/>
            </a:br>
            <a:r>
              <a:rPr lang="en-US" sz="1000" smtClean="0"/>
              <a:t> </a:t>
            </a:r>
            <a:br>
              <a:rPr lang="en-US" sz="1000" smtClean="0"/>
            </a:br>
            <a:r>
              <a:rPr lang="en-US" sz="1000" smtClean="0"/>
              <a:t>My name is Love.</a:t>
            </a:r>
            <a:br>
              <a:rPr lang="en-US" sz="1000" smtClean="0"/>
            </a:br>
            <a:r>
              <a:rPr lang="en-US" sz="1000" smtClean="0"/>
              <a:t>I want to love you all.</a:t>
            </a:r>
            <a:br>
              <a:rPr lang="en-US" sz="1000" smtClean="0"/>
            </a:br>
            <a:r>
              <a:rPr lang="en-US" sz="1000" smtClean="0"/>
              <a:t>I really do.</a:t>
            </a:r>
            <a:br>
              <a:rPr lang="en-US" sz="1000" smtClean="0"/>
            </a:br>
            <a:r>
              <a:rPr lang="en-US" sz="1000" smtClean="0"/>
              <a:t> </a:t>
            </a:r>
            <a:br>
              <a:rPr lang="en-US" sz="1000" smtClean="0"/>
            </a:br>
            <a:r>
              <a:rPr lang="en-US" sz="1000" smtClean="0"/>
              <a:t>But many of you do not bother</a:t>
            </a:r>
            <a:br>
              <a:rPr lang="en-US" sz="1000" smtClean="0"/>
            </a:br>
            <a:r>
              <a:rPr lang="en-US" sz="1000" smtClean="0"/>
              <a:t>to open their heart to me.</a:t>
            </a:r>
            <a:br>
              <a:rPr lang="en-US" sz="1000" smtClean="0"/>
            </a:br>
            <a:r>
              <a:rPr lang="en-US" sz="1000" smtClean="0"/>
              <a:t>I can only love you</a:t>
            </a:r>
            <a:br>
              <a:rPr lang="en-US" sz="1000" smtClean="0"/>
            </a:br>
            <a:r>
              <a:rPr lang="en-US" sz="1000" smtClean="0"/>
              <a:t>when you allow me to do so.</a:t>
            </a:r>
            <a:br>
              <a:rPr lang="en-US" sz="1000" smtClean="0"/>
            </a:br>
            <a:r>
              <a:rPr lang="en-US" sz="1000" smtClean="0"/>
              <a:t> </a:t>
            </a:r>
            <a:br>
              <a:rPr lang="en-US" sz="1000" smtClean="0"/>
            </a:br>
            <a:r>
              <a:rPr lang="en-US" sz="1000" smtClean="0"/>
              <a:t>I can only love you</a:t>
            </a:r>
            <a:br>
              <a:rPr lang="en-US" sz="1000" smtClean="0"/>
            </a:br>
            <a:r>
              <a:rPr lang="en-US" sz="1000" smtClean="0"/>
              <a:t>when your heart is a place</a:t>
            </a:r>
            <a:br>
              <a:rPr lang="en-US" sz="1000" smtClean="0"/>
            </a:br>
            <a:r>
              <a:rPr lang="en-US" sz="1000" smtClean="0"/>
              <a:t>full of warmth and peace.</a:t>
            </a:r>
            <a:br>
              <a:rPr lang="en-US" sz="1000" smtClean="0"/>
            </a:br>
            <a:r>
              <a:rPr lang="en-US" sz="1000" smtClean="0"/>
              <a:t>When I am in your heart</a:t>
            </a:r>
            <a:br>
              <a:rPr lang="en-US" sz="1000" smtClean="0"/>
            </a:br>
            <a:r>
              <a:rPr lang="en-US" sz="1000" smtClean="0"/>
              <a:t>you can feel love always.</a:t>
            </a:r>
            <a:br>
              <a:rPr lang="en-US" sz="1000" smtClean="0"/>
            </a:br>
            <a:r>
              <a:rPr lang="en-US" sz="1000" smtClean="0"/>
              <a:t>You can feel my energy.</a:t>
            </a:r>
            <a:br>
              <a:rPr lang="en-US" sz="1000" smtClean="0"/>
            </a:br>
            <a:r>
              <a:rPr lang="en-US" sz="1000" smtClean="0"/>
              <a:t>You can feel my power.</a:t>
            </a:r>
            <a:br>
              <a:rPr lang="en-US" sz="1000" smtClean="0"/>
            </a:br>
            <a:r>
              <a:rPr lang="en-US" sz="1000" smtClean="0"/>
              <a:t>You can feel life as never before.</a:t>
            </a:r>
            <a:br>
              <a:rPr lang="en-US" sz="1000" smtClean="0"/>
            </a:br>
            <a:r>
              <a:rPr lang="en-US" sz="1000" smtClean="0"/>
              <a:t> </a:t>
            </a:r>
            <a:br>
              <a:rPr lang="en-US" sz="1000" smtClean="0"/>
            </a:br>
            <a:r>
              <a:rPr lang="en-US" sz="1000" smtClean="0"/>
              <a:t>I cannot love you though</a:t>
            </a:r>
            <a:br>
              <a:rPr lang="en-US" sz="1000" smtClean="0"/>
            </a:br>
            <a:r>
              <a:rPr lang="en-US" sz="1000" smtClean="0"/>
              <a:t>when your heart is a place</a:t>
            </a:r>
            <a:br>
              <a:rPr lang="en-US" sz="1000" smtClean="0"/>
            </a:br>
            <a:r>
              <a:rPr lang="en-US" sz="1000" smtClean="0"/>
              <a:t>of hate and bad feelings.</a:t>
            </a:r>
            <a:br>
              <a:rPr lang="en-US" sz="1000" smtClean="0"/>
            </a:br>
            <a:r>
              <a:rPr lang="en-US" sz="1000" smtClean="0"/>
              <a:t> </a:t>
            </a:r>
            <a:br>
              <a:rPr lang="en-US" sz="1000" smtClean="0"/>
            </a:br>
            <a:r>
              <a:rPr lang="en-US" sz="1000" smtClean="0"/>
              <a:t>Please let me love you</a:t>
            </a:r>
            <a:br>
              <a:rPr lang="en-US" sz="1000" smtClean="0"/>
            </a:br>
            <a:r>
              <a:rPr lang="en-US" sz="1000" smtClean="0"/>
              <a:t>and make you a king or a queen</a:t>
            </a:r>
            <a:br>
              <a:rPr lang="en-US" sz="1000" smtClean="0"/>
            </a:br>
            <a:r>
              <a:rPr lang="en-US" sz="1000" smtClean="0"/>
              <a:t>in my kingdom of bountiful love.</a:t>
            </a:r>
            <a:br>
              <a:rPr lang="en-US" sz="1000" smtClean="0"/>
            </a:br>
            <a:r>
              <a:rPr lang="en-US" sz="1000" smtClean="0"/>
              <a:t>Please do not let hate and bad feelings</a:t>
            </a:r>
            <a:br>
              <a:rPr lang="en-US" sz="1000" smtClean="0"/>
            </a:br>
            <a:r>
              <a:rPr lang="en-US" sz="1000" smtClean="0"/>
              <a:t>abuse you as their pitiful slave.</a:t>
            </a:r>
            <a:br>
              <a:rPr lang="en-US" sz="1000" smtClean="0"/>
            </a:br>
            <a:r>
              <a:rPr lang="en-US" sz="1000" smtClean="0"/>
              <a:t> </a:t>
            </a:r>
            <a:br>
              <a:rPr lang="en-US" sz="1000" smtClean="0"/>
            </a:br>
            <a:r>
              <a:rPr lang="en-US" sz="1000" smtClean="0"/>
              <a:t>Please let me love you</a:t>
            </a:r>
            <a:br>
              <a:rPr lang="en-US" sz="1000" smtClean="0"/>
            </a:br>
            <a:r>
              <a:rPr lang="en-US" sz="1000" smtClean="0"/>
              <a:t>and make you a king or a queen.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86018"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86019"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86020" name="Rectangle 7"/>
          <p:cNvSpPr>
            <a:spLocks noGrp="1" noChangeArrowheads="1"/>
          </p:cNvSpPr>
          <p:nvPr>
            <p:ph type="sldNum" sz="quarter" idx="5"/>
          </p:nvPr>
        </p:nvSpPr>
        <p:spPr>
          <a:noFill/>
        </p:spPr>
        <p:txBody>
          <a:bodyPr/>
          <a:lstStyle/>
          <a:p>
            <a:fld id="{B62D37B1-D261-4DD2-BD51-95270D45999A}" type="slidenum">
              <a:rPr lang="en-US" smtClean="0">
                <a:cs typeface="Arial" charset="0"/>
              </a:rPr>
              <a:pPr/>
              <a:t>23</a:t>
            </a:fld>
            <a:endParaRPr lang="en-US" smtClean="0">
              <a:cs typeface="Arial" charset="0"/>
            </a:endParaRPr>
          </a:p>
        </p:txBody>
      </p:sp>
      <p:sp>
        <p:nvSpPr>
          <p:cNvPr id="86021" name="Rectangle 2"/>
          <p:cNvSpPr>
            <a:spLocks noGrp="1" noRo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pPr>
              <a:lnSpc>
                <a:spcPct val="80000"/>
              </a:lnSpc>
            </a:pPr>
            <a:r>
              <a:rPr lang="en-US" sz="800" b="1" smtClean="0"/>
              <a:t>Phishing</a:t>
            </a:r>
            <a:r>
              <a:rPr lang="en-US" sz="800" smtClean="0"/>
              <a:t> - A social engineering technique used by bodies posing as a trustworthy source to steal information (i.e. - usernames/passwords, bank/PayPal account information, any information that can be used to assist in data and/or identity theft.). These attacks are typically carried out via e-mail or instant messaging and in some cases through bogus accounts on social networking services such as MySpace, Facebook, etc.</a:t>
            </a:r>
          </a:p>
          <a:p>
            <a:pPr>
              <a:lnSpc>
                <a:spcPct val="80000"/>
              </a:lnSpc>
            </a:pPr>
            <a:r>
              <a:rPr lang="en-US" sz="800" smtClean="0"/>
              <a:t>    E-mail deception usually takes the form of a link in a bogus e-mail or IM (though the e-mail can be VERY convincing down to being an almost Exact copy of a legitimate e-mail from the company being "spoofed" using company logos and appearing very 'official looking'.) which leads to a website where the user being scammed will input sensitive information thus completing the theft. Requests to "verify your account" are often used in these fraudulent messages with links that appear to lead to the legitimate website to 'verify your account' but actually lead to the websites mentioned previously.</a:t>
            </a:r>
          </a:p>
          <a:p>
            <a:pPr>
              <a:lnSpc>
                <a:spcPct val="80000"/>
              </a:lnSpc>
            </a:pPr>
            <a:r>
              <a:rPr lang="en-US" sz="800" smtClean="0"/>
              <a:t>    Phishers employ various other tactics in attempts to trick you into following their links and submitting confidential information.  These techniques include Link Manipulation such as, Misspelled URLs(www.paypa1.com rather than www.paypal.com),and Masked URL, making the anchor text of a link appear valid but on mouseover in the tooltip that appears you will see where the link is Actually pointing to the scam site. Also,  Filter Evasion is a common technique, using images with text on them instead of actual text in an e-mail to avoid anti-phishing filters searching for text commonly used in phishing e-mails.</a:t>
            </a:r>
          </a:p>
          <a:p>
            <a:pPr>
              <a:lnSpc>
                <a:spcPct val="80000"/>
              </a:lnSpc>
            </a:pPr>
            <a:r>
              <a:rPr lang="en-US" sz="800" smtClean="0"/>
              <a:t>   Not all phishing attacks require a fake website. Scammers can employ VOIP numbers to call users claiming to need Account and PIN numbers for different services. The caller ID can be spoofed to show a legitimate company or organization name. This technique of Voice Phishing is called "Vishing".</a:t>
            </a:r>
          </a:p>
          <a:p>
            <a:pPr>
              <a:lnSpc>
                <a:spcPct val="80000"/>
              </a:lnSpc>
            </a:pPr>
            <a:r>
              <a:rPr lang="en-US" sz="800" smtClean="0"/>
              <a:t>   Damage caused by phishing ranges from denial of access to e-mail to substantial financial loss.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http://www.microsoft.com/protect/yourself/phishing/identify.mspx</a:t>
            </a:r>
          </a:p>
          <a:p>
            <a:pPr>
              <a:lnSpc>
                <a:spcPct val="80000"/>
              </a:lnSpc>
            </a:pPr>
            <a:r>
              <a:rPr lang="en-US" sz="800" smtClean="0"/>
              <a:t>http://en.wikipedia.org/wiki/Phishing</a:t>
            </a:r>
          </a:p>
          <a:p>
            <a:pPr>
              <a:lnSpc>
                <a:spcPct val="80000"/>
              </a:lnSpc>
            </a:pPr>
            <a:endParaRPr lang="en-US" sz="800" smtClean="0"/>
          </a:p>
          <a:p>
            <a:pPr>
              <a:lnSpc>
                <a:spcPct val="80000"/>
              </a:lnSpc>
            </a:pPr>
            <a:endParaRPr lang="en-US" sz="800" smtClean="0"/>
          </a:p>
          <a:p>
            <a:pPr>
              <a:lnSpc>
                <a:spcPct val="80000"/>
              </a:lnSpc>
            </a:pPr>
            <a:r>
              <a:rPr lang="en-US" sz="800" b="1" smtClean="0"/>
              <a:t>Backscatter</a:t>
            </a:r>
            <a:r>
              <a:rPr lang="en-US" sz="800" smtClean="0"/>
              <a:t> (outscatter and misdirected bounces, blowback, or collateral spam, et al.)-</a:t>
            </a:r>
          </a:p>
          <a:p>
            <a:pPr>
              <a:lnSpc>
                <a:spcPct val="80000"/>
              </a:lnSpc>
            </a:pPr>
            <a:r>
              <a:rPr lang="en-US" sz="800" smtClean="0"/>
              <a:t>A side effect of e-mail spam, viruses, and worms where e-mail servers receiving spam and other mail send bounce messages to innocent users. These usually come in the form of "Your mail could not be delivered.." or "Your mail contained a virus.." messages. These messages are classified as spam because they aren't solicited by the recipient and are delivered in bulk quantity.  The vast majority of SPAM comes from forged e-mail addresses.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http://www.spamresource.com/2007/02/backscatter-what-is-it-how-do-i-stop-it.html</a:t>
            </a:r>
          </a:p>
          <a:p>
            <a:pPr>
              <a:lnSpc>
                <a:spcPct val="80000"/>
              </a:lnSpc>
            </a:pPr>
            <a:r>
              <a:rPr lang="en-US" sz="800" smtClean="0"/>
              <a:t>http://en.wikipedia.org/wiki/Outscatter</a:t>
            </a:r>
          </a:p>
          <a:p>
            <a:pPr>
              <a:lnSpc>
                <a:spcPct val="80000"/>
              </a:lnSpc>
            </a:pPr>
            <a:endParaRPr lang="en-US" sz="800" smtClean="0"/>
          </a:p>
          <a:p>
            <a:pPr>
              <a:lnSpc>
                <a:spcPct val="80000"/>
              </a:lnSpc>
            </a:pPr>
            <a:endParaRPr lang="en-US" sz="800" smtClean="0"/>
          </a:p>
          <a:p>
            <a:pPr>
              <a:lnSpc>
                <a:spcPct val="80000"/>
              </a:lnSpc>
            </a:pPr>
            <a:r>
              <a:rPr lang="en-US" sz="800" b="1" smtClean="0"/>
              <a:t>rPTR (see rDNS)</a:t>
            </a:r>
            <a:r>
              <a:rPr lang="en-US" sz="800" smtClean="0"/>
              <a:t> - Reverse DNS is a way of associating an IP address with its domain name. The reverse DNS identifier is contained in the PTR portion of the IP Zone File. The IP Zone File contains all the different ways that your IP and domain name can be associated; each association serves a different need.</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http://postmaster.aol.com/info/rdns.html</a:t>
            </a:r>
          </a:p>
          <a:p>
            <a:pPr>
              <a:lnSpc>
                <a:spcPct val="80000"/>
              </a:lnSpc>
            </a:pPr>
            <a:endParaRPr lang="en-US" sz="800" smtClean="0"/>
          </a:p>
          <a:p>
            <a:pPr>
              <a:lnSpc>
                <a:spcPct val="80000"/>
              </a:lnSpc>
            </a:pPr>
            <a:endParaRPr lang="en-US" sz="800" smtClean="0"/>
          </a:p>
          <a:p>
            <a:pPr>
              <a:lnSpc>
                <a:spcPct val="80000"/>
              </a:lnSpc>
            </a:pPr>
            <a:r>
              <a:rPr lang="en-US" sz="800" b="1" smtClean="0"/>
              <a:t>DNS</a:t>
            </a:r>
            <a:r>
              <a:rPr lang="en-US" sz="800" smtClean="0"/>
              <a:t> - The Domain Name System (DNS) is an internet directory service.  DNS's most basic service is to translate hostnames into IP addresses, and DNS also controls e-mail delivery. If your computer cannot access DNS, your web browser will not be able to find web sites, and you will not be able to receive or send e-mail. The DNS system consists of three components: DNS data (called resource records), servers (called name servers), and Internet protocols for fetching data from the servers.  The billions of resource records in the DNS are split into millions of files called zones. Zones are kept on authoritative servers distributed all over the Internet, which answer queries based on the resource records stored in the zones they have copies of. Caching servers ask other servers for information and cache any replies. Most name servers are authoritative for some zones and perform a caching function for all other DNS information. Large name servers are often authoritative for tens of thousands of zones, but most name servers are authoritative for just a few zones.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http://www.dns.net/dnsrd/docs/whatis.html</a:t>
            </a:r>
          </a:p>
          <a:p>
            <a:pPr>
              <a:lnSpc>
                <a:spcPct val="80000"/>
              </a:lnSpc>
            </a:pPr>
            <a:r>
              <a:rPr lang="en-US" sz="800" smtClean="0"/>
              <a:t>http://en.wikipedia.org/wiki/Domain_Name_System</a:t>
            </a:r>
          </a:p>
          <a:p>
            <a:pPr>
              <a:lnSpc>
                <a:spcPct val="80000"/>
              </a:lnSpc>
            </a:pPr>
            <a:endParaRPr lang="en-US" sz="800" smtClean="0"/>
          </a:p>
          <a:p>
            <a:pPr>
              <a:lnSpc>
                <a:spcPct val="80000"/>
              </a:lnSpc>
            </a:pPr>
            <a:endParaRPr lang="en-US" sz="800" smtClean="0"/>
          </a:p>
          <a:p>
            <a:pPr>
              <a:lnSpc>
                <a:spcPct val="80000"/>
              </a:lnSpc>
            </a:pPr>
            <a:r>
              <a:rPr lang="en-US" sz="800" b="1" smtClean="0"/>
              <a:t>SMTP</a:t>
            </a:r>
            <a:r>
              <a:rPr lang="en-US" sz="800" smtClean="0"/>
              <a:t> - Simple Mail Transfer Protocol (SMTP) is the standard for e-mail transmission across the internet. A relatively simple text-based protocol, SMTP is limited in its ability to queue messages at the receiving end, it is usually used with one of two other protocols, POP3 or IMAP, that let the user save messages in a server mailbox and download them periodically from the server. Extended SMTP(ESMTP) is the protocol used today and allows for multimedia files to be delivered as e-mail.</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http://en.wikipedia.org/wiki/SMTP</a:t>
            </a:r>
          </a:p>
          <a:p>
            <a:pPr>
              <a:lnSpc>
                <a:spcPct val="80000"/>
              </a:lnSpc>
            </a:pPr>
            <a:r>
              <a:rPr lang="en-US" sz="800" smtClean="0"/>
              <a:t>http://searchexchange.techtarget.com/sDefinition/0,,sid43_gci214219,00.html</a:t>
            </a:r>
          </a:p>
          <a:p>
            <a:pPr>
              <a:lnSpc>
                <a:spcPct val="80000"/>
              </a:lnSpc>
            </a:pPr>
            <a:endParaRPr lang="en-US" sz="800" smtClean="0"/>
          </a:p>
          <a:p>
            <a:pPr>
              <a:lnSpc>
                <a:spcPct val="80000"/>
              </a:lnSpc>
            </a:pPr>
            <a:r>
              <a:rPr lang="en-US" sz="800" b="1" smtClean="0"/>
              <a:t>Real-time Blacklist (RBL)</a:t>
            </a:r>
            <a:r>
              <a:rPr lang="en-US" sz="800" smtClean="0"/>
              <a:t> -  The first DNSBL (DNS Blacklist) was the Real-time Blackhole List (RBL). Initially, the RBL was not a DNSBL, but rather a list of commands that could be used to program routers so that network operators could blackhole, a routing term to send all the packets into nothingness, all TCP/IP traffic for machines used to send spam or host spam supporting services, such as a website. The purpose of the RBL was not simply to block spam—it was to educate Internet service providers and other Internet sites about spam and related problems, such as open SMTP relays, spamvertising, etc. The RBL was also released in a DNSBL form and authors of Sendmail and other mail software were urged to implement RBL clients. This allowed the mail software to query the RBL and reject mail from listed sites on a per mail server basis instead of “blackholing” all traffic.</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http://en.wikipedia.org/wiki/Real-time_Blackhole_List#Terminology</a:t>
            </a:r>
          </a:p>
          <a:p>
            <a:pPr>
              <a:lnSpc>
                <a:spcPct val="80000"/>
              </a:lnSpc>
            </a:pPr>
            <a:endParaRPr lang="en-US" sz="800" smtClean="0"/>
          </a:p>
          <a:p>
            <a:pPr>
              <a:lnSpc>
                <a:spcPct val="80000"/>
              </a:lnSpc>
            </a:pPr>
            <a:endParaRPr lang="en-US" sz="800" smtClean="0"/>
          </a:p>
          <a:p>
            <a:pPr>
              <a:lnSpc>
                <a:spcPct val="80000"/>
              </a:lnSpc>
            </a:pPr>
            <a:r>
              <a:rPr lang="en-US" sz="800" b="1" smtClean="0"/>
              <a:t>DNS Blacklist (DNSBL)</a:t>
            </a:r>
            <a:r>
              <a:rPr lang="en-US" sz="800" smtClean="0"/>
              <a:t> - A published list of IP addresses that can be queried through the Internet. DNSBLs are used to publish IP addresses associated with e-mail spam and spamming. Most mail servers can be configured to reject messages from addresses on a DNSBL. An address found in a DNSBL may be directly associated with spam, or may have made the list due to Web server vulnerabilities that can be used by spammers. There are many DNSBLs available, each published and maintained by different individuals and organizations.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http://www.webopedia.com/TERM/D/DNSBL.html</a:t>
            </a:r>
          </a:p>
          <a:p>
            <a:pPr>
              <a:lnSpc>
                <a:spcPct val="80000"/>
              </a:lnSpc>
            </a:pPr>
            <a:r>
              <a:rPr lang="en-US" sz="800" smtClean="0"/>
              <a:t>http://en.wikipedia.org/wiki/DNSBL</a:t>
            </a:r>
          </a:p>
          <a:p>
            <a:pPr>
              <a:lnSpc>
                <a:spcPct val="80000"/>
              </a:lnSpc>
            </a:pPr>
            <a:endParaRPr lang="en-US" sz="800" smtClean="0"/>
          </a:p>
          <a:p>
            <a:pPr>
              <a:lnSpc>
                <a:spcPct val="80000"/>
              </a:lnSpc>
            </a:pPr>
            <a:endParaRPr lang="en-US" sz="800" smtClean="0"/>
          </a:p>
          <a:p>
            <a:pPr>
              <a:lnSpc>
                <a:spcPct val="80000"/>
              </a:lnSpc>
            </a:pPr>
            <a:r>
              <a:rPr lang="en-US" sz="800" b="1" smtClean="0"/>
              <a:t>Reverse DNS (rDNS)</a:t>
            </a:r>
            <a:r>
              <a:rPr lang="en-US" sz="800" smtClean="0"/>
              <a:t> - rDNS is a process to determine the hostname or host associated with a given IP address or host address. Reverse DNS is setup by configuring PTR records (Pointer Records) in your DNS server. The Domain Name System is used to determine what IP address is associated with a given domain name. So, to reverse DNS lookup an IP address is to look up what host and domain name belongs to that IP address. There are many reverse DNS lookup tools available for free on the internet at various sites.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http://www.tech-faq.com/reverse-dns.shtml</a:t>
            </a:r>
          </a:p>
          <a:p>
            <a:pPr>
              <a:lnSpc>
                <a:spcPct val="80000"/>
              </a:lnSpc>
            </a:pPr>
            <a:r>
              <a:rPr lang="en-US" sz="800" smtClean="0"/>
              <a:t>http://en.wikipedia.org/wiki/Reverse_DNS</a:t>
            </a:r>
          </a:p>
          <a:p>
            <a:pPr>
              <a:lnSpc>
                <a:spcPct val="80000"/>
              </a:lnSpc>
            </a:pPr>
            <a:endParaRPr lang="en-US" sz="800" smtClean="0"/>
          </a:p>
          <a:p>
            <a:pPr>
              <a:lnSpc>
                <a:spcPct val="80000"/>
              </a:lnSpc>
            </a:pPr>
            <a:endParaRPr lang="en-US" sz="800" smtClean="0"/>
          </a:p>
          <a:p>
            <a:pPr>
              <a:lnSpc>
                <a:spcPct val="80000"/>
              </a:lnSpc>
            </a:pPr>
            <a:r>
              <a:rPr lang="en-US" sz="800" b="1" smtClean="0"/>
              <a:t>HELO greeting (pertaining to AntiSpam)</a:t>
            </a:r>
            <a:r>
              <a:rPr lang="en-US" sz="800" smtClean="0"/>
              <a:t> - Spam can be greatly reduced by a number of checks confirming compliance with standard addressing and MTA operation. In many situations, simply requiring a valid FQDN (Fully Qualified Domain Name) in the SMTP EHLO statement is enough to block 25% of incoming spam.</a:t>
            </a:r>
          </a:p>
          <a:p>
            <a:pPr>
              <a:lnSpc>
                <a:spcPct val="80000"/>
              </a:lnSpc>
            </a:pPr>
            <a:r>
              <a:rPr lang="en-US" sz="800" smtClean="0"/>
              <a:t>    * Refusing connections from hosts that begin transmission prior to presentation of the receiving host's HELO banner.</a:t>
            </a:r>
          </a:p>
          <a:p>
            <a:pPr>
              <a:lnSpc>
                <a:spcPct val="80000"/>
              </a:lnSpc>
            </a:pPr>
            <a:r>
              <a:rPr lang="en-US" sz="800" smtClean="0"/>
              <a:t>    * Refusing connections from hosts that give an invalid HELO - for example, a HELO that is not an FQDN or is an IP address not surrounded by square brackets</a:t>
            </a:r>
          </a:p>
          <a:p>
            <a:pPr>
              <a:lnSpc>
                <a:spcPct val="80000"/>
              </a:lnSpc>
            </a:pPr>
            <a:endParaRPr lang="en-US" sz="800" smtClean="0"/>
          </a:p>
          <a:p>
            <a:pPr>
              <a:lnSpc>
                <a:spcPct val="80000"/>
              </a:lnSpc>
            </a:pPr>
            <a:r>
              <a:rPr lang="en-US" sz="800" smtClean="0"/>
              <a:t>Example:</a:t>
            </a:r>
          </a:p>
          <a:p>
            <a:pPr>
              <a:lnSpc>
                <a:spcPct val="80000"/>
              </a:lnSpc>
            </a:pPr>
            <a:endParaRPr lang="en-US" sz="800" smtClean="0"/>
          </a:p>
          <a:p>
            <a:pPr>
              <a:lnSpc>
                <a:spcPct val="80000"/>
              </a:lnSpc>
            </a:pPr>
            <a:r>
              <a:rPr lang="en-US" sz="800" smtClean="0"/>
              <a:t>Invalid: HELO localhost</a:t>
            </a:r>
          </a:p>
          <a:p>
            <a:pPr>
              <a:lnSpc>
                <a:spcPct val="80000"/>
              </a:lnSpc>
            </a:pPr>
            <a:r>
              <a:rPr lang="en-US" sz="800" smtClean="0"/>
              <a:t>Invalid: HELO 127.0.0.1</a:t>
            </a:r>
          </a:p>
          <a:p>
            <a:pPr>
              <a:lnSpc>
                <a:spcPct val="80000"/>
              </a:lnSpc>
            </a:pPr>
            <a:r>
              <a:rPr lang="en-US" sz="800" smtClean="0"/>
              <a:t>Valid: HELO domain.tld</a:t>
            </a:r>
          </a:p>
          <a:p>
            <a:pPr>
              <a:lnSpc>
                <a:spcPct val="80000"/>
              </a:lnSpc>
            </a:pPr>
            <a:r>
              <a:rPr lang="en-US" sz="800" smtClean="0"/>
              <a:t>Valid: HELO [127.0.0.1]  </a:t>
            </a:r>
          </a:p>
          <a:p>
            <a:pPr>
              <a:lnSpc>
                <a:spcPct val="80000"/>
              </a:lnSpc>
            </a:pPr>
            <a:endParaRPr lang="en-US" sz="800" smtClean="0"/>
          </a:p>
          <a:p>
            <a:pPr>
              <a:lnSpc>
                <a:spcPct val="80000"/>
              </a:lnSpc>
            </a:pPr>
            <a:r>
              <a:rPr lang="en-US" sz="800" smtClean="0"/>
              <a:t>    * Refusing connections from hosts that give an obviously fraudulent HELO - for example, issuing a HELO using the FQDN or an IP address that doesn't match the IP address of the connecting host</a:t>
            </a:r>
          </a:p>
          <a:p>
            <a:pPr>
              <a:lnSpc>
                <a:spcPct val="80000"/>
              </a:lnSpc>
            </a:pPr>
            <a:endParaRPr lang="en-US" sz="800" smtClean="0"/>
          </a:p>
          <a:p>
            <a:pPr>
              <a:lnSpc>
                <a:spcPct val="80000"/>
              </a:lnSpc>
            </a:pPr>
            <a:r>
              <a:rPr lang="en-US" sz="800" smtClean="0"/>
              <a:t>Fraudulent: HELO friend</a:t>
            </a:r>
          </a:p>
          <a:p>
            <a:pPr>
              <a:lnSpc>
                <a:spcPct val="80000"/>
              </a:lnSpc>
            </a:pPr>
            <a:r>
              <a:rPr lang="en-US" sz="800" smtClean="0"/>
              <a:t>Fraudulent: HELO -232975332</a:t>
            </a:r>
          </a:p>
          <a:p>
            <a:pPr>
              <a:lnSpc>
                <a:spcPct val="80000"/>
              </a:lnSpc>
            </a:pPr>
            <a:endParaRPr lang="en-US" sz="800" smtClean="0"/>
          </a:p>
          <a:p>
            <a:pPr>
              <a:lnSpc>
                <a:spcPct val="80000"/>
              </a:lnSpc>
            </a:pPr>
            <a:r>
              <a:rPr lang="en-US" sz="800" smtClean="0"/>
              <a:t>    * Refusing to accept e-mail claiming to be from a hosted domain when the sending host has not authenticated</a:t>
            </a:r>
          </a:p>
          <a:p>
            <a:pPr>
              <a:lnSpc>
                <a:spcPct val="80000"/>
              </a:lnSpc>
            </a:pPr>
            <a:r>
              <a:rPr lang="en-US" sz="800" smtClean="0"/>
              <a:t>    * Refusing to accept e-mail whose HELO/EHLO argument does not resolve in DNS. Unfortunately, some e-mail system administrators ignore section 3.6 of RFC2821 and administer the MTA to use a nonresolvable argument to the HELO/EHLO command.</a:t>
            </a:r>
          </a:p>
          <a:p>
            <a:pPr>
              <a:lnSpc>
                <a:spcPct val="80000"/>
              </a:lnSpc>
            </a:pPr>
            <a:endParaRPr lang="en-US" sz="800" smtClean="0"/>
          </a:p>
          <a:p>
            <a:pPr>
              <a:lnSpc>
                <a:spcPct val="80000"/>
              </a:lnSpc>
            </a:pPr>
            <a:r>
              <a:rPr lang="en-US" sz="800" smtClean="0"/>
              <a:t>All of the examples above are fairly simple checks, all conform to existing standards and RFCs, and all are missing from most commercial MTA implementations available today.</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http://en.wikipedia.org/wiki/Anti-spam_techniques_%28e-mail%29#HELO.2FEHLO_checking</a:t>
            </a:r>
          </a:p>
          <a:p>
            <a:pPr>
              <a:lnSpc>
                <a:spcPct val="80000"/>
              </a:lnSpc>
            </a:pPr>
            <a:endParaRPr lang="en-US" sz="800" smtClean="0"/>
          </a:p>
          <a:p>
            <a:pPr>
              <a:lnSpc>
                <a:spcPct val="80000"/>
              </a:lnSpc>
            </a:pPr>
            <a:endParaRPr lang="en-US" sz="800" smtClean="0"/>
          </a:p>
          <a:p>
            <a:pPr>
              <a:lnSpc>
                <a:spcPct val="80000"/>
              </a:lnSpc>
            </a:pPr>
            <a:r>
              <a:rPr lang="en-US" sz="800" smtClean="0"/>
              <a:t>postmaster.aol.com - presents a set of standards, guidelines, and best practices regarding e-mail policy.</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http://postmaster.aol.com/guidelines/</a:t>
            </a:r>
          </a:p>
          <a:p>
            <a:pPr>
              <a:lnSpc>
                <a:spcPct val="80000"/>
              </a:lnSpc>
            </a:pPr>
            <a:endParaRPr lang="en-US" sz="800" smtClean="0"/>
          </a:p>
          <a:p>
            <a:pPr>
              <a:lnSpc>
                <a:spcPct val="80000"/>
              </a:lnSpc>
            </a:pPr>
            <a:endParaRPr lang="en-US" sz="800" smtClean="0"/>
          </a:p>
          <a:p>
            <a:pPr>
              <a:lnSpc>
                <a:spcPct val="80000"/>
              </a:lnSpc>
            </a:pPr>
            <a:r>
              <a:rPr lang="en-US" sz="800" b="1" smtClean="0"/>
              <a:t>Sender Policy Framework (SPF)</a:t>
            </a:r>
            <a:r>
              <a:rPr lang="en-US" sz="800" smtClean="0"/>
              <a:t> - SPF is an anti-spam approach in which the Internet domain of an e-mail sender can be authenticated for that sender, thereby discouraging spam mailers, who routinely disguise the origin of their e-mail, a practice known as e-mail spoofing. SPF allows the owner of an Internet domain to use a special format of DNS TXT records to specify which machines are authorized to transmit e-mail for that domain. For example, the owner of the example.org domain can designate which machines are authorized to send e-mail whose sender e-mail address ends with "@example.org". Receivers checking SPF can reject messages from unauthorized machines before receiving the body of the message. Principles of operations are quite similar to those of DNSBL, except that SPF exploits the authority delegation scheme of the real Domain Name System.  SPF and other authentication-based measures are designed to redress a vulnerability in Simple Mail Transfer Protocol (SMTP), the main protocol used in sending e-mail, which does not include an authentication mechanism.</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http://searchsecurity.techtarget.com/sDefinition/0,,sid14_gci953520,00.html</a:t>
            </a:r>
          </a:p>
          <a:p>
            <a:pPr>
              <a:lnSpc>
                <a:spcPct val="80000"/>
              </a:lnSpc>
            </a:pPr>
            <a:r>
              <a:rPr lang="en-US" sz="800" smtClean="0"/>
              <a:t>http://en.wikipedia.org/wiki/Sender_Policy_Framework</a:t>
            </a:r>
          </a:p>
          <a:p>
            <a:pPr>
              <a:lnSpc>
                <a:spcPct val="80000"/>
              </a:lnSpc>
            </a:pPr>
            <a:endParaRPr lang="en-US" sz="800" smtClean="0"/>
          </a:p>
          <a:p>
            <a:pPr>
              <a:lnSpc>
                <a:spcPct val="80000"/>
              </a:lnSpc>
            </a:pPr>
            <a:r>
              <a:rPr lang="en-US" sz="800" b="1" smtClean="0"/>
              <a:t>DomainKeys Identified Mail (DKIM)</a:t>
            </a:r>
            <a:r>
              <a:rPr lang="en-US" sz="800" smtClean="0"/>
              <a:t> - DomainKeys Identified Mail is a method for E-mail authentication. It offers almost end-to-end integrity from a signing to a verifying Mail transfer agent (MTA). In most cases the signing MTA acts on behalf of the sender by inserting a DKIM-Signature header, and the verifying MTA on behalf of the receiver, validating the signature by retrieving a sender's public key through the DNS.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http://en.wikipedia.org/wiki/DKIM</a:t>
            </a:r>
          </a:p>
          <a:p>
            <a:pPr>
              <a:lnSpc>
                <a:spcPct val="80000"/>
              </a:lnSpc>
            </a:pPr>
            <a:endParaRPr lang="en-US" sz="800" smtClean="0"/>
          </a:p>
          <a:p>
            <a:pPr>
              <a:lnSpc>
                <a:spcPct val="80000"/>
              </a:lnSpc>
            </a:pPr>
            <a:endParaRPr lang="en-US" sz="800" smtClean="0"/>
          </a:p>
          <a:p>
            <a:pPr>
              <a:lnSpc>
                <a:spcPct val="80000"/>
              </a:lnSpc>
            </a:pPr>
            <a:r>
              <a:rPr lang="en-US" sz="800" b="1" smtClean="0"/>
              <a:t>Post Office Protocol (POP3)</a:t>
            </a:r>
            <a:r>
              <a:rPr lang="en-US" sz="800" smtClean="0"/>
              <a:t> - an application-layer Internet standard protocol, to retrieve e-mail from a remote server over a TCP/IP connection. The design of POP3 and its procedures supports end-users with intermittent connections (such as dial-up connections), allowing these users to retrieve e-mail when connected and then to view and manipulate the retrieved messages without needing to stay connected. Although most clients have an option to leave mail on server, e-mail clients using POP3 generally connect, retrieve all messages, store them on the user's PC as new messages, delete them from the server, and then disconnect. This standard protocol is built into most popular e-mail products, such as Eudora and Outlook Express. It's also built into the Netscape and Microsoft Internet Explorer browsers. POP3 is designed to delete mail on the server as soon as the user has downloaded it. However, some implementations allow users or an administrator to specify that mail be saved for some period of time. POP can be thought of as a "store-and-forward" service. An alternative protocol is Internet Message Access Protocol (IMAP). IMAP provides the user more capabilities for retaining e-mail on the server and for organizing it in folders on the server. IMAP can be thought of as a remote file server.</a:t>
            </a:r>
          </a:p>
          <a:p>
            <a:pPr>
              <a:lnSpc>
                <a:spcPct val="80000"/>
              </a:lnSpc>
            </a:pPr>
            <a:endParaRPr lang="en-US" sz="800" smtClean="0"/>
          </a:p>
          <a:p>
            <a:pPr>
              <a:lnSpc>
                <a:spcPct val="80000"/>
              </a:lnSpc>
            </a:pPr>
            <a:r>
              <a:rPr lang="en-US" sz="800" smtClean="0"/>
              <a:t>Information/Websites used in creation of this text -  </a:t>
            </a:r>
          </a:p>
          <a:p>
            <a:pPr>
              <a:lnSpc>
                <a:spcPct val="80000"/>
              </a:lnSpc>
            </a:pPr>
            <a:r>
              <a:rPr lang="en-US" sz="800" smtClean="0"/>
              <a:t>http://searchexchange.techtarget.com/sDefinition/0,,sid43_gci212805,00.html</a:t>
            </a:r>
          </a:p>
          <a:p>
            <a:pPr>
              <a:lnSpc>
                <a:spcPct val="80000"/>
              </a:lnSpc>
            </a:pPr>
            <a:r>
              <a:rPr lang="en-US" sz="800" smtClean="0"/>
              <a:t>http://en.wikipedia.org/wiki/POP3</a:t>
            </a:r>
          </a:p>
          <a:p>
            <a:pPr>
              <a:lnSpc>
                <a:spcPct val="80000"/>
              </a:lnSpc>
            </a:pPr>
            <a:endParaRPr lang="en-US" sz="800" smtClean="0"/>
          </a:p>
          <a:p>
            <a:pPr>
              <a:lnSpc>
                <a:spcPct val="80000"/>
              </a:lnSpc>
            </a:pPr>
            <a:endParaRPr lang="en-US" sz="800" smtClean="0"/>
          </a:p>
          <a:p>
            <a:pPr>
              <a:lnSpc>
                <a:spcPct val="80000"/>
              </a:lnSpc>
            </a:pPr>
            <a:r>
              <a:rPr lang="en-US" sz="800" b="1" smtClean="0"/>
              <a:t>Internet Message Access Protocol (IMAP)</a:t>
            </a:r>
            <a:r>
              <a:rPr lang="en-US" sz="800" smtClean="0"/>
              <a:t> - a method of accessing electronic mail or bulletin board messages that are kept on a (possibly shared) mail server. In other words, it permits a "client" e-mail program to access remote message stores as if they were local. For example, e-mail stored on an IMAP server can be manipulated from a desktop computer at home, a workstation at the office, and a notebook computer while traveling, without the need to transfer messages or files back and forth between these computers. IMAP's ability to access messages (both new and saved) from more than one computer has become important as reliance on electronic messaging and use of multiple computers increase, but this functionality cannot be taken for granted: the widely used Post Office Protocol (POP) works best when one has only a single computer, since it was designed to support "offline" message access, wherein messages are downloaded and then deleted from the mail server.</a:t>
            </a:r>
          </a:p>
          <a:p>
            <a:pPr>
              <a:lnSpc>
                <a:spcPct val="80000"/>
              </a:lnSpc>
            </a:pPr>
            <a:endParaRPr lang="en-US" sz="800" smtClean="0"/>
          </a:p>
          <a:p>
            <a:pPr>
              <a:lnSpc>
                <a:spcPct val="80000"/>
              </a:lnSpc>
            </a:pPr>
            <a:r>
              <a:rPr lang="en-US" sz="800" smtClean="0"/>
              <a:t>Information/Websites used in creation of this text -  </a:t>
            </a:r>
          </a:p>
          <a:p>
            <a:pPr>
              <a:lnSpc>
                <a:spcPct val="80000"/>
              </a:lnSpc>
            </a:pPr>
            <a:r>
              <a:rPr lang="en-US" sz="800" smtClean="0"/>
              <a:t>http://en.wikipedia.org/wiki/IMAP</a:t>
            </a:r>
          </a:p>
          <a:p>
            <a:pPr>
              <a:lnSpc>
                <a:spcPct val="80000"/>
              </a:lnSpc>
            </a:pPr>
            <a:r>
              <a:rPr lang="en-US" sz="800" smtClean="0"/>
              <a:t>http://www.imap.org/about/whatisIMAP.html</a:t>
            </a:r>
          </a:p>
          <a:p>
            <a:pPr>
              <a:lnSpc>
                <a:spcPct val="80000"/>
              </a:lnSpc>
            </a:pPr>
            <a:endParaRPr lang="en-US" sz="800" smtClean="0"/>
          </a:p>
          <a:p>
            <a:pPr>
              <a:lnSpc>
                <a:spcPct val="80000"/>
              </a:lnSpc>
            </a:pPr>
            <a:endParaRPr lang="en-US" sz="800" smtClean="0"/>
          </a:p>
          <a:p>
            <a:pPr>
              <a:lnSpc>
                <a:spcPct val="80000"/>
              </a:lnSpc>
            </a:pPr>
            <a:r>
              <a:rPr lang="en-US" sz="800" b="1" smtClean="0"/>
              <a:t>&lt;Mail Protocol&gt;(i.e. - POP,IMAP,etc.) before SMTP</a:t>
            </a:r>
            <a:r>
              <a:rPr lang="en-US" sz="800" smtClean="0"/>
              <a:t> - &lt;Mail Protocol&gt;(POP will be used in this text) before SMTP is a method of authorization used by mail server software which helps allow users the option to send e-mail from any location, as long as they can demonstrably also fetch their mail from the same place. Users are allowed to use SMTP from an IP address as long as they have previously made a successful login into the POP service at the same mail hosting provider, from the same IP address, within a predefined timeout period. The main advantage of this process is that it's generally transparent to the average user who will be connecting with an e-mail client, which will almost always make a connection to fetch new mail before sending new mail. The disadvantages include a potentially complex setup for the mail hosting provider (requiring some sort of communication channel between the POP service and the SMTP service) and uncertainty as to how much time users will take to connect via SMTP (to send mail) after connecting to POP. Those users not handled by this method need to resort to other authorization methods. Also, in cases where users come from externally controlled dial-up addresses (more specifically, all dynamically assigned IP addresses), the SMTP server must be careful about not giving too much leeway when allowing unauthorized connections, because of a possibility of race conditions leaving an open mail relay unintentionally exposed.</a:t>
            </a:r>
          </a:p>
          <a:p>
            <a:pPr>
              <a:lnSpc>
                <a:spcPct val="80000"/>
              </a:lnSpc>
            </a:pPr>
            <a:endParaRPr lang="en-US" sz="800" smtClean="0"/>
          </a:p>
          <a:p>
            <a:pPr>
              <a:lnSpc>
                <a:spcPct val="80000"/>
              </a:lnSpc>
            </a:pPr>
            <a:r>
              <a:rPr lang="en-US" sz="800" smtClean="0"/>
              <a:t>Information/Websites used in creation of this text -  </a:t>
            </a:r>
          </a:p>
          <a:p>
            <a:pPr>
              <a:lnSpc>
                <a:spcPct val="80000"/>
              </a:lnSpc>
            </a:pPr>
            <a:r>
              <a:rPr lang="en-US" sz="800" smtClean="0"/>
              <a:t>http://en.wikipedia.org/wiki/POP_before_SMTP</a:t>
            </a:r>
          </a:p>
          <a:p>
            <a:pPr>
              <a:lnSpc>
                <a:spcPct val="80000"/>
              </a:lnSpc>
            </a:pPr>
            <a:r>
              <a:rPr lang="en-US" sz="800" smtClean="0"/>
              <a:t>http://popbsmtp.sourceforge.net/</a:t>
            </a:r>
          </a:p>
          <a:p>
            <a:pPr>
              <a:lnSpc>
                <a:spcPct val="80000"/>
              </a:lnSpc>
            </a:pPr>
            <a:endParaRPr lang="en-US" sz="800" smtClean="0"/>
          </a:p>
          <a:p>
            <a:pPr>
              <a:lnSpc>
                <a:spcPct val="80000"/>
              </a:lnSpc>
            </a:pPr>
            <a:endParaRPr lang="en-US" sz="800" smtClean="0"/>
          </a:p>
          <a:p>
            <a:pPr>
              <a:lnSpc>
                <a:spcPct val="80000"/>
              </a:lnSpc>
            </a:pPr>
            <a:r>
              <a:rPr lang="en-US" sz="800" b="1" smtClean="0"/>
              <a:t>SMTP AUTH</a:t>
            </a:r>
            <a:r>
              <a:rPr lang="en-US" sz="800" smtClean="0"/>
              <a:t> - SMTP-AUTH is an extension of the Simple Mail Transfer Protocol (SMTP) to include an authentication step through which the client effectively logs in to the mail server during the process of sending mail. Servers which support SMTP-AUTH can usually be configured to require clients to use this extension, ensuring the true identity of the sender is known. SMTP-AUTH is defined in RFC 4954.</a:t>
            </a:r>
          </a:p>
          <a:p>
            <a:pPr>
              <a:lnSpc>
                <a:spcPct val="80000"/>
              </a:lnSpc>
            </a:pPr>
            <a:endParaRPr lang="en-US" sz="800" smtClean="0"/>
          </a:p>
          <a:p>
            <a:pPr>
              <a:lnSpc>
                <a:spcPct val="80000"/>
              </a:lnSpc>
            </a:pPr>
            <a:r>
              <a:rPr lang="en-US" sz="800" smtClean="0"/>
              <a:t>Information/Websites used in creation of this text -  </a:t>
            </a:r>
          </a:p>
          <a:p>
            <a:pPr>
              <a:lnSpc>
                <a:spcPct val="80000"/>
              </a:lnSpc>
            </a:pPr>
            <a:r>
              <a:rPr lang="en-US" sz="800" smtClean="0"/>
              <a:t>http://en.wikipedia.org/wiki/SMTP_AUTH</a:t>
            </a:r>
          </a:p>
          <a:p>
            <a:pPr>
              <a:lnSpc>
                <a:spcPct val="80000"/>
              </a:lnSpc>
            </a:pPr>
            <a:endParaRPr lang="en-US" sz="800" smtClean="0"/>
          </a:p>
          <a:p>
            <a:pPr>
              <a:lnSpc>
                <a:spcPct val="80000"/>
              </a:lnSpc>
            </a:pPr>
            <a:endParaRPr lang="en-US" sz="800" smtClean="0"/>
          </a:p>
          <a:p>
            <a:pPr>
              <a:lnSpc>
                <a:spcPct val="80000"/>
              </a:lnSpc>
            </a:pPr>
            <a:r>
              <a:rPr lang="en-US" sz="800" b="1" smtClean="0"/>
              <a:t>Request for Comments (RFC)</a:t>
            </a:r>
            <a:r>
              <a:rPr lang="en-US" sz="800" smtClean="0"/>
              <a:t> - Documents published as a series of memos encompassing new research, innovations, and methodologies applicable to internet technologies for review by peers or to convey new technologies/protocols. The Internet Engineering Task Force (IETF) adopts RFCs as Internet Standards.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http://en.wikipedia.org/wiki/Request_for_Comments</a:t>
            </a:r>
          </a:p>
          <a:p>
            <a:pPr>
              <a:lnSpc>
                <a:spcPct val="80000"/>
              </a:lnSpc>
            </a:pPr>
            <a:endParaRPr lang="en-US" sz="800" smtClean="0"/>
          </a:p>
          <a:p>
            <a:pPr>
              <a:lnSpc>
                <a:spcPct val="80000"/>
              </a:lnSpc>
            </a:pPr>
            <a:endParaRPr lang="en-US" sz="800" smtClean="0"/>
          </a:p>
          <a:p>
            <a:pPr>
              <a:lnSpc>
                <a:spcPct val="80000"/>
              </a:lnSpc>
            </a:pPr>
            <a:r>
              <a:rPr lang="en-US" sz="800" b="1" smtClean="0"/>
              <a:t>Lightweight Directory Access Protocol (LDAP) </a:t>
            </a:r>
            <a:r>
              <a:rPr lang="en-US" sz="800" smtClean="0"/>
              <a:t>- LDAP is an Internet protocol that e-mail and other programs use to look up information from a server. LDAP is used to look up encryption certificates, pointers to printers and other services on a network, and provide "single sign-on" where one password for a user is shared between many services. LDAP is appropriate for any kind of directory-like information, where fast lookups and less-frequent updates are the norm. As a protocol, LDAP does not define how programs work on either the client or server side. It defines the "language" used for client programs to talk to servers (and servers to servers, too). On the client side, a client may be an e-mail program, a printer browser, or an address book. The server may speak only LDAP, or have other methods of sending and receiving data—LDAP may just be an add-on method.</a:t>
            </a:r>
          </a:p>
          <a:p>
            <a:pPr>
              <a:lnSpc>
                <a:spcPct val="80000"/>
              </a:lnSpc>
            </a:pPr>
            <a:r>
              <a:rPr lang="en-US" sz="800" smtClean="0"/>
              <a:t>LDAP also defines:</a:t>
            </a:r>
          </a:p>
          <a:p>
            <a:pPr>
              <a:lnSpc>
                <a:spcPct val="80000"/>
              </a:lnSpc>
            </a:pPr>
            <a:r>
              <a:rPr lang="en-US" sz="800" smtClean="0"/>
              <a:t>Permissions: set by the administrator to allow only certain people to access the LDAP database, and optionally keep certain data private.</a:t>
            </a:r>
          </a:p>
          <a:p>
            <a:pPr>
              <a:lnSpc>
                <a:spcPct val="80000"/>
              </a:lnSpc>
            </a:pPr>
            <a:r>
              <a:rPr lang="en-US" sz="800" smtClean="0"/>
              <a:t>Schema: a way to describe the format and attributes of data in the server.</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http://www.gracion.com/server/whatldap.html</a:t>
            </a:r>
          </a:p>
          <a:p>
            <a:pPr>
              <a:lnSpc>
                <a:spcPct val="80000"/>
              </a:lnSpc>
            </a:pPr>
            <a:r>
              <a:rPr lang="en-US" sz="800" smtClean="0"/>
              <a:t>http://en.wikipedia.org/wiki/LDAP</a:t>
            </a:r>
          </a:p>
          <a:p>
            <a:pPr>
              <a:lnSpc>
                <a:spcPct val="80000"/>
              </a:lnSpc>
            </a:pPr>
            <a:endParaRPr lang="en-US" sz="800" smtClean="0"/>
          </a:p>
          <a:p>
            <a:pPr>
              <a:lnSpc>
                <a:spcPct val="80000"/>
              </a:lnSpc>
            </a:pPr>
            <a:endParaRPr lang="en-US" sz="800" smtClean="0"/>
          </a:p>
          <a:p>
            <a:pPr>
              <a:lnSpc>
                <a:spcPct val="80000"/>
              </a:lnSpc>
            </a:pPr>
            <a:r>
              <a:rPr lang="en-US" sz="800" b="1" smtClean="0"/>
              <a:t>Blacklist (See DNSBLs)</a:t>
            </a:r>
            <a:r>
              <a:rPr lang="en-US" sz="800" smtClean="0"/>
              <a:t> - a basic access control mechanism that allows every access, except for the members of the black list (i.e. list of denied accesses). The opposite is a whitelist, which means allow nobody, except members of the white list. As a sort of middle ground, a greylist, contains accesses that are temporarily blocked.</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http://en.wikipedia.org/wiki/Blacklist_%28computing%29</a:t>
            </a:r>
          </a:p>
          <a:p>
            <a:pPr>
              <a:lnSpc>
                <a:spcPct val="80000"/>
              </a:lnSpc>
            </a:pPr>
            <a:endParaRPr lang="en-US" sz="800" smtClean="0"/>
          </a:p>
          <a:p>
            <a:pPr>
              <a:lnSpc>
                <a:spcPct val="80000"/>
              </a:lnSpc>
            </a:pPr>
            <a:endParaRPr lang="en-US" sz="800" smtClean="0"/>
          </a:p>
          <a:p>
            <a:pPr>
              <a:lnSpc>
                <a:spcPct val="80000"/>
              </a:lnSpc>
            </a:pPr>
            <a:r>
              <a:rPr lang="en-US" sz="800" b="1" smtClean="0"/>
              <a:t>POP vs. IMAP</a:t>
            </a:r>
            <a:r>
              <a:rPr lang="en-US" sz="800" smtClean="0"/>
              <a:t> - POP and IMAP both have various Pros  and Cons associated with each protocol.  </a:t>
            </a:r>
          </a:p>
          <a:p>
            <a:pPr>
              <a:lnSpc>
                <a:spcPct val="80000"/>
              </a:lnSpc>
            </a:pPr>
            <a:endParaRPr lang="en-US" sz="800" smtClean="0"/>
          </a:p>
          <a:p>
            <a:pPr>
              <a:lnSpc>
                <a:spcPct val="80000"/>
              </a:lnSpc>
            </a:pPr>
            <a:r>
              <a:rPr lang="en-US" sz="800" smtClean="0"/>
              <a:t>Advantages of POP3 include:</a:t>
            </a:r>
          </a:p>
          <a:p>
            <a:pPr>
              <a:lnSpc>
                <a:spcPct val="80000"/>
              </a:lnSpc>
            </a:pPr>
            <a:r>
              <a:rPr lang="en-US" sz="800" smtClean="0"/>
              <a:t>Message storage is limited only by the capacity of your computer.</a:t>
            </a:r>
          </a:p>
          <a:p>
            <a:pPr>
              <a:lnSpc>
                <a:spcPct val="80000"/>
              </a:lnSpc>
            </a:pPr>
            <a:r>
              <a:rPr lang="en-US" sz="800" smtClean="0"/>
              <a:t>Minimum use of connect time.</a:t>
            </a:r>
          </a:p>
          <a:p>
            <a:pPr>
              <a:lnSpc>
                <a:spcPct val="80000"/>
              </a:lnSpc>
            </a:pPr>
            <a:r>
              <a:rPr lang="en-US" sz="800" smtClean="0"/>
              <a:t>Minimum use of server resources.</a:t>
            </a:r>
          </a:p>
          <a:p>
            <a:pPr>
              <a:lnSpc>
                <a:spcPct val="80000"/>
              </a:lnSpc>
            </a:pPr>
            <a:r>
              <a:rPr lang="en-US" sz="800" smtClean="0"/>
              <a:t>It is less likely to exhaust disk space on the server.</a:t>
            </a:r>
          </a:p>
          <a:p>
            <a:pPr>
              <a:lnSpc>
                <a:spcPct val="80000"/>
              </a:lnSpc>
            </a:pPr>
            <a:endParaRPr lang="en-US" sz="800" smtClean="0"/>
          </a:p>
          <a:p>
            <a:pPr>
              <a:lnSpc>
                <a:spcPct val="80000"/>
              </a:lnSpc>
            </a:pPr>
            <a:r>
              <a:rPr lang="en-US" sz="800" smtClean="0"/>
              <a:t>Disadvantages to POP3 include:</a:t>
            </a:r>
          </a:p>
          <a:p>
            <a:pPr>
              <a:lnSpc>
                <a:spcPct val="80000"/>
              </a:lnSpc>
            </a:pPr>
            <a:r>
              <a:rPr lang="en-US" sz="800" smtClean="0"/>
              <a:t>Reading your e-mail from multiple computers or e-mail programs results in messages scattered about.</a:t>
            </a:r>
          </a:p>
          <a:p>
            <a:pPr>
              <a:lnSpc>
                <a:spcPct val="80000"/>
              </a:lnSpc>
            </a:pPr>
            <a:r>
              <a:rPr lang="en-US" sz="800" smtClean="0"/>
              <a:t>Messages are stored on your computer. If your computer fails you may lose all your e-mail.</a:t>
            </a:r>
          </a:p>
          <a:p>
            <a:pPr>
              <a:lnSpc>
                <a:spcPct val="80000"/>
              </a:lnSpc>
            </a:pPr>
            <a:r>
              <a:rPr lang="en-US" sz="800" smtClean="0"/>
              <a:t>You are not able to preview new messages before downloading, nor do you have control over which messages can be downloaded.</a:t>
            </a:r>
          </a:p>
          <a:p>
            <a:pPr>
              <a:lnSpc>
                <a:spcPct val="80000"/>
              </a:lnSpc>
            </a:pPr>
            <a:r>
              <a:rPr lang="en-US" sz="800" smtClean="0"/>
              <a:t>Once delivered, e-mail messages are stored on your local computer and deleted from the mail server.</a:t>
            </a:r>
          </a:p>
          <a:p>
            <a:pPr>
              <a:lnSpc>
                <a:spcPct val="80000"/>
              </a:lnSpc>
            </a:pPr>
            <a:endParaRPr lang="en-US" sz="800" smtClean="0"/>
          </a:p>
          <a:p>
            <a:pPr>
              <a:lnSpc>
                <a:spcPct val="80000"/>
              </a:lnSpc>
            </a:pPr>
            <a:r>
              <a:rPr lang="en-US" sz="800" smtClean="0"/>
              <a:t>Advantages of IMAP include:</a:t>
            </a:r>
          </a:p>
          <a:p>
            <a:pPr>
              <a:lnSpc>
                <a:spcPct val="80000"/>
              </a:lnSpc>
            </a:pPr>
            <a:r>
              <a:rPr lang="en-US" sz="800" smtClean="0"/>
              <a:t>Messages are stored on the server and are not affected if your computer fails.</a:t>
            </a:r>
          </a:p>
          <a:p>
            <a:pPr>
              <a:lnSpc>
                <a:spcPct val="80000"/>
              </a:lnSpc>
            </a:pPr>
            <a:r>
              <a:rPr lang="en-US" sz="800" smtClean="0"/>
              <a:t>Easily use multiple computers or e-mail programs to read mail.</a:t>
            </a:r>
          </a:p>
          <a:p>
            <a:pPr>
              <a:lnSpc>
                <a:spcPct val="80000"/>
              </a:lnSpc>
            </a:pPr>
            <a:r>
              <a:rPr lang="en-US" sz="800" smtClean="0"/>
              <a:t>Faster start-up time, as only message headings are transferred initially</a:t>
            </a:r>
          </a:p>
          <a:p>
            <a:pPr>
              <a:lnSpc>
                <a:spcPct val="80000"/>
              </a:lnSpc>
            </a:pPr>
            <a:r>
              <a:rPr lang="en-US" sz="800" smtClean="0"/>
              <a:t>Optimization for low-speed connections.</a:t>
            </a:r>
          </a:p>
          <a:p>
            <a:pPr>
              <a:lnSpc>
                <a:spcPct val="80000"/>
              </a:lnSpc>
            </a:pPr>
            <a:endParaRPr lang="en-US" sz="800" smtClean="0"/>
          </a:p>
          <a:p>
            <a:pPr>
              <a:lnSpc>
                <a:spcPct val="80000"/>
              </a:lnSpc>
            </a:pPr>
            <a:r>
              <a:rPr lang="en-US" sz="800" smtClean="0"/>
              <a:t>Disadvantages to IMAP include:</a:t>
            </a:r>
          </a:p>
          <a:p>
            <a:pPr>
              <a:lnSpc>
                <a:spcPct val="80000"/>
              </a:lnSpc>
            </a:pPr>
            <a:r>
              <a:rPr lang="en-US" sz="800" smtClean="0"/>
              <a:t>Mail is not usually available if you are offline.</a:t>
            </a:r>
          </a:p>
          <a:p>
            <a:pPr>
              <a:lnSpc>
                <a:spcPct val="80000"/>
              </a:lnSpc>
            </a:pPr>
            <a:r>
              <a:rPr lang="en-US" sz="800" smtClean="0"/>
              <a:t>Sensitive to size and requires periodic archival of e-mail messages</a:t>
            </a:r>
          </a:p>
          <a:p>
            <a:pPr>
              <a:lnSpc>
                <a:spcPct val="80000"/>
              </a:lnSpc>
            </a:pPr>
            <a:r>
              <a:rPr lang="en-US" sz="800" smtClean="0"/>
              <a:t>Subject to storage quotas</a:t>
            </a:r>
          </a:p>
          <a:p>
            <a:pPr>
              <a:lnSpc>
                <a:spcPct val="80000"/>
              </a:lnSpc>
            </a:pPr>
            <a:r>
              <a:rPr lang="en-US" sz="800" smtClean="0"/>
              <a:t>Very few ISPs and e-mail providers offer IMAP as it is considered a high end option and it's complex for them to support</a:t>
            </a:r>
          </a:p>
          <a:p>
            <a:pPr>
              <a:lnSpc>
                <a:spcPct val="80000"/>
              </a:lnSpc>
            </a:pPr>
            <a:r>
              <a:rPr lang="en-US" sz="800" smtClean="0"/>
              <a:t>Not all e-mail programs support it properly</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http://saturn.med.nyu.edu/it/help/email/imap/index.html</a:t>
            </a:r>
          </a:p>
          <a:p>
            <a:pPr>
              <a:lnSpc>
                <a:spcPct val="80000"/>
              </a:lnSpc>
            </a:pPr>
            <a:r>
              <a:rPr lang="en-US" sz="800" smtClean="0"/>
              <a:t>http://www.washington.edu/computing/windows/issue13/imap_pop.html</a:t>
            </a:r>
          </a:p>
          <a:p>
            <a:pPr>
              <a:lnSpc>
                <a:spcPct val="80000"/>
              </a:lnSpc>
            </a:pPr>
            <a:r>
              <a:rPr lang="en-US" sz="800" smtClean="0"/>
              <a:t>http://www.uoregon.edu/~mcshtml/email/popvsimap.html</a:t>
            </a:r>
          </a:p>
          <a:p>
            <a:pPr>
              <a:lnSpc>
                <a:spcPct val="80000"/>
              </a:lnSpc>
            </a:pPr>
            <a:r>
              <a:rPr lang="en-US" sz="800" smtClean="0"/>
              <a:t>http://www.it.northwestern.edu/accounts/email/imap/pop-imap-comparison.html</a:t>
            </a:r>
          </a:p>
          <a:p>
            <a:pPr>
              <a:lnSpc>
                <a:spcPct val="80000"/>
              </a:lnSpc>
            </a:pPr>
            <a:endParaRPr lang="en-US" sz="800" smtClean="0"/>
          </a:p>
          <a:p>
            <a:pPr>
              <a:lnSpc>
                <a:spcPct val="80000"/>
              </a:lnSpc>
            </a:pPr>
            <a:endParaRPr lang="en-US" sz="800" smtClean="0"/>
          </a:p>
          <a:p>
            <a:pPr>
              <a:lnSpc>
                <a:spcPct val="80000"/>
              </a:lnSpc>
            </a:pPr>
            <a:r>
              <a:rPr lang="en-US" sz="800" b="1" smtClean="0"/>
              <a:t>TTL - (Time to Live)</a:t>
            </a:r>
            <a:r>
              <a:rPr lang="en-US" sz="800" smtClean="0"/>
              <a:t> - Occur in the Domain Name System (DNS), where they are set by an authoritative nameserver for a particular resource record. When a caching nameserver queries the authoritative nameserver for a resource record, it will cache that record for the time (in seconds) specified by the TTL. Shorter TTLs can cause heavier loads on an authoritative nameserver, but can be useful when changing the address of critical services like web servers or MX records, and therefore are often lowered by the DNS administrator prior to a service being moved, in order to minimize disruptions.</a:t>
            </a:r>
          </a:p>
          <a:p>
            <a:pPr>
              <a:lnSpc>
                <a:spcPct val="80000"/>
              </a:lnSpc>
            </a:pPr>
            <a:endParaRPr lang="en-US" sz="800" smtClean="0"/>
          </a:p>
          <a:p>
            <a:pPr>
              <a:lnSpc>
                <a:spcPct val="80000"/>
              </a:lnSpc>
            </a:pPr>
            <a:r>
              <a:rPr lang="en-US" sz="800" smtClean="0"/>
              <a:t>Information/Websites used in creation of this text -</a:t>
            </a:r>
          </a:p>
          <a:p>
            <a:pPr>
              <a:lnSpc>
                <a:spcPct val="80000"/>
              </a:lnSpc>
            </a:pPr>
            <a:r>
              <a:rPr lang="en-US" sz="800" smtClean="0"/>
              <a:t>http://en.wikipedia.org/wiki/Time_to_live#Time_to_live_of_DNS_records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90114"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90115"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90116" name="Rectangle 7"/>
          <p:cNvSpPr>
            <a:spLocks noGrp="1" noChangeArrowheads="1"/>
          </p:cNvSpPr>
          <p:nvPr>
            <p:ph type="sldNum" sz="quarter" idx="5"/>
          </p:nvPr>
        </p:nvSpPr>
        <p:spPr>
          <a:noFill/>
        </p:spPr>
        <p:txBody>
          <a:bodyPr/>
          <a:lstStyle/>
          <a:p>
            <a:fld id="{706BF4A8-CDD8-4977-B6B4-AAEE8BD15D0B}" type="slidenum">
              <a:rPr lang="en-US" smtClean="0">
                <a:cs typeface="Arial" charset="0"/>
              </a:rPr>
              <a:pPr/>
              <a:t>25</a:t>
            </a:fld>
            <a:endParaRPr lang="en-US" smtClean="0">
              <a:cs typeface="Arial" charset="0"/>
            </a:endParaRPr>
          </a:p>
        </p:txBody>
      </p:sp>
      <p:sp>
        <p:nvSpPr>
          <p:cNvPr id="90117" name="Rectangle 2"/>
          <p:cNvSpPr>
            <a:spLocks noGrp="1" noRo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pPr marL="228600" indent="-228600">
              <a:lnSpc>
                <a:spcPct val="80000"/>
              </a:lnSpc>
            </a:pPr>
            <a:r>
              <a:rPr lang="en-US" sz="800" smtClean="0"/>
              <a:t>Q&amp;A:</a:t>
            </a:r>
          </a:p>
          <a:p>
            <a:pPr marL="228600" indent="-228600">
              <a:lnSpc>
                <a:spcPct val="80000"/>
              </a:lnSpc>
            </a:pPr>
            <a:r>
              <a:rPr lang="en-US" sz="800" smtClean="0"/>
              <a:t>Since the GUI options are small and I am covering far too much information for 60 minutes, I’ll also do my best to answer questions via email.  I will also work to add Q&amp;A’s that I believe will be helpful to others to the notes for this presentation when published on the web.  Besides that macsysadmin.se website, the presentation will also be found at http://spamassassin.apache.org/presentations/</a:t>
            </a:r>
          </a:p>
          <a:p>
            <a:pPr marL="228600" indent="-228600">
              <a:lnSpc>
                <a:spcPct val="80000"/>
              </a:lnSpc>
            </a:pPr>
            <a:r>
              <a:rPr lang="en-US" sz="800" smtClean="0"/>
              <a:t/>
            </a:r>
            <a:br>
              <a:rPr lang="en-US" sz="800" smtClean="0"/>
            </a:br>
            <a:r>
              <a:rPr lang="en-US" sz="800" smtClean="0"/>
              <a:t>One of the questions I received from an early review of my presentation was:</a:t>
            </a:r>
          </a:p>
          <a:p>
            <a:pPr marL="228600" indent="-228600">
              <a:lnSpc>
                <a:spcPct val="80000"/>
              </a:lnSpc>
            </a:pPr>
            <a:endParaRPr lang="en-US" sz="800" smtClean="0"/>
          </a:p>
          <a:p>
            <a:pPr marL="742950" lvl="1" indent="-285750">
              <a:lnSpc>
                <a:spcPct val="80000"/>
              </a:lnSpc>
            </a:pPr>
            <a:r>
              <a:rPr lang="en-US" sz="800" b="1" smtClean="0"/>
              <a:t>Q:</a:t>
            </a:r>
            <a:r>
              <a:rPr lang="en-US" sz="800" smtClean="0"/>
              <a:t> You talk about Apple using an old version of SpamAssassin. Do you have any info if upgrading breaks the GUI?</a:t>
            </a:r>
          </a:p>
          <a:p>
            <a:pPr marL="742950" lvl="1" indent="-285750">
              <a:lnSpc>
                <a:spcPct val="80000"/>
              </a:lnSpc>
            </a:pPr>
            <a:endParaRPr lang="en-US" sz="800" smtClean="0"/>
          </a:p>
          <a:p>
            <a:pPr marL="742950" lvl="1" indent="-285750">
              <a:lnSpc>
                <a:spcPct val="80000"/>
              </a:lnSpc>
            </a:pPr>
            <a:r>
              <a:rPr lang="en-US" sz="800" b="1" smtClean="0"/>
              <a:t>A:</a:t>
            </a:r>
            <a:r>
              <a:rPr lang="en-US" sz="800" smtClean="0"/>
              <a:t> The interaction of the GUI is fairly small.  I'm running the latest SA on an OS X Tiger (10.4.11) machine. However, after using the GUI once to turn on the filtering, I then just bypass the GUI using only the CLI.  I’ve also looked at a new install of Snow Leopard (10.6.1).  In the end, I believe the OS X GUI interface for the Junk Filter will not break as it only does the following: </a:t>
            </a:r>
          </a:p>
          <a:p>
            <a:pPr marL="742950" lvl="1" indent="-285750">
              <a:lnSpc>
                <a:spcPct val="80000"/>
              </a:lnSpc>
            </a:pPr>
            <a:endParaRPr lang="en-US" sz="800" smtClean="0"/>
          </a:p>
          <a:p>
            <a:pPr marL="1143000" lvl="2" indent="-228600">
              <a:lnSpc>
                <a:spcPct val="80000"/>
              </a:lnSpc>
              <a:buFontTx/>
              <a:buAutoNum type="arabicPeriod"/>
            </a:pPr>
            <a:r>
              <a:rPr lang="en-US" sz="800" smtClean="0"/>
              <a:t> Edits a few options in /etc/mail/spamassassin/local.cf </a:t>
            </a:r>
          </a:p>
          <a:p>
            <a:pPr marL="1143000" lvl="2" indent="-228600">
              <a:lnSpc>
                <a:spcPct val="80000"/>
              </a:lnSpc>
              <a:buFontTx/>
              <a:buAutoNum type="arabicPeriod"/>
            </a:pPr>
            <a:r>
              <a:rPr lang="en-US" sz="800" smtClean="0"/>
              <a:t> Edits a few options in /etc/mail/amavisd.conf </a:t>
            </a:r>
          </a:p>
          <a:p>
            <a:pPr marL="1143000" lvl="2" indent="-228600">
              <a:lnSpc>
                <a:spcPct val="80000"/>
              </a:lnSpc>
              <a:buFontTx/>
              <a:buAutoNum type="arabicPeriod"/>
            </a:pPr>
            <a:r>
              <a:rPr lang="en-US" sz="800" smtClean="0"/>
              <a:t> Changes the startup status for the various services</a:t>
            </a:r>
          </a:p>
          <a:p>
            <a:pPr marL="1143000" lvl="2" indent="-228600">
              <a:lnSpc>
                <a:spcPct val="80000"/>
              </a:lnSpc>
              <a:buFontTx/>
              <a:buAutoNum type="arabicPeriod"/>
            </a:pPr>
            <a:endParaRPr lang="en-US" sz="800" smtClean="0"/>
          </a:p>
          <a:p>
            <a:pPr marL="1143000" lvl="2" indent="-228600">
              <a:lnSpc>
                <a:spcPct val="80000"/>
              </a:lnSpc>
            </a:pPr>
            <a:endParaRPr lang="en-US" sz="800" smtClean="0"/>
          </a:p>
          <a:p>
            <a:pPr marL="228600" indent="-228600">
              <a:lnSpc>
                <a:spcPct val="80000"/>
              </a:lnSpc>
            </a:pPr>
            <a:r>
              <a:rPr lang="en-US" sz="800" smtClean="0"/>
              <a:t>The next question I received was if people really are that gullible and fall for these scams via e-mail. The answer is yes so I remind administrators to PLEASE warn users and help educate them!  Some good places to start are:</a:t>
            </a:r>
          </a:p>
          <a:p>
            <a:pPr marL="228600" indent="-228600">
              <a:lnSpc>
                <a:spcPct val="80000"/>
              </a:lnSpc>
            </a:pPr>
            <a:endParaRPr lang="en-US" sz="800" smtClean="0"/>
          </a:p>
          <a:p>
            <a:pPr marL="228600" indent="-228600">
              <a:lnSpc>
                <a:spcPct val="80000"/>
              </a:lnSpc>
            </a:pPr>
            <a:r>
              <a:rPr lang="en-US" sz="800" smtClean="0"/>
              <a:t>About.com: Internet For Beginners: </a:t>
            </a:r>
            <a:r>
              <a:rPr lang="en-US" sz="800" b="1" smtClean="0"/>
              <a:t>The Top 10 Internet/Email Scams</a:t>
            </a:r>
          </a:p>
          <a:p>
            <a:pPr marL="228600" indent="-228600">
              <a:lnSpc>
                <a:spcPct val="80000"/>
              </a:lnSpc>
            </a:pPr>
            <a:r>
              <a:rPr lang="en-US" sz="800" smtClean="0"/>
              <a:t>http://netforbeginners.about.com/od/scamsandidentitytheft/ss/top10inetscams.htm</a:t>
            </a:r>
          </a:p>
          <a:p>
            <a:pPr marL="228600" indent="-228600">
              <a:lnSpc>
                <a:spcPct val="80000"/>
              </a:lnSpc>
            </a:pPr>
            <a:endParaRPr lang="en-US" sz="800" smtClean="0"/>
          </a:p>
          <a:p>
            <a:pPr marL="228600" indent="-228600">
              <a:lnSpc>
                <a:spcPct val="80000"/>
              </a:lnSpc>
            </a:pPr>
            <a:r>
              <a:rPr lang="en-US" sz="800" smtClean="0"/>
              <a:t>FTC Facts for Consumers: </a:t>
            </a:r>
            <a:r>
              <a:rPr lang="en-US" sz="800" b="1" smtClean="0"/>
              <a:t>You’ve Got Spam: How to "Can" Unwanted Email </a:t>
            </a:r>
          </a:p>
          <a:p>
            <a:pPr marL="228600" indent="-228600">
              <a:lnSpc>
                <a:spcPct val="80000"/>
              </a:lnSpc>
            </a:pPr>
            <a:r>
              <a:rPr lang="en-US" sz="800" smtClean="0"/>
              <a:t>http://www.ftc.gov/bcp/edu/pubs/consumer/tech/tec02.shtm</a:t>
            </a:r>
          </a:p>
          <a:p>
            <a:pPr marL="228600" indent="-228600">
              <a:lnSpc>
                <a:spcPct val="80000"/>
              </a:lnSpc>
            </a:pPr>
            <a:endParaRPr lang="en-US" sz="800" smtClean="0"/>
          </a:p>
          <a:p>
            <a:pPr marL="228600" indent="-228600">
              <a:lnSpc>
                <a:spcPct val="80000"/>
              </a:lnSpc>
            </a:pPr>
            <a:endParaRPr lang="en-US" sz="800" smtClean="0"/>
          </a:p>
          <a:p>
            <a:pPr marL="228600" indent="-228600">
              <a:lnSpc>
                <a:spcPct val="80000"/>
              </a:lnSpc>
            </a:pPr>
            <a:r>
              <a:rPr lang="en-US" sz="800" smtClean="0"/>
              <a:t>The other questions I received dealt with a feature Kerio recommended called a “Greeting Pause” and the use of invalid HELO strings to block email.</a:t>
            </a:r>
          </a:p>
          <a:p>
            <a:pPr marL="228600" indent="-228600">
              <a:lnSpc>
                <a:spcPct val="80000"/>
              </a:lnSpc>
            </a:pPr>
            <a:endParaRPr lang="en-US" sz="800" smtClean="0"/>
          </a:p>
          <a:p>
            <a:pPr marL="228600" indent="-228600">
              <a:lnSpc>
                <a:spcPct val="80000"/>
              </a:lnSpc>
            </a:pPr>
            <a:r>
              <a:rPr lang="en-US" sz="800" smtClean="0"/>
              <a:t>I’ll answer the HELO Strings question first.  If you look in the Dictionary information under slide 24, you’ll note I talk about invalid HELO string rejections.  Postfix can do this as shown at http://www.howtoforge.com/virtual_postfix_antispam.  However, this technique has considerable FPs if this box also can except emails from your users and you have no way of bypassing this test for them.  This is because end-user boxes often identify themselves as HELO &lt;machinename&gt; without a FQDN.  Also, anti-virus software often is configured to proxy e-mail between the MUA and the MSA/MTA for the user.  This software also has a high-rate of FPs for a HELO string compliance test.</a:t>
            </a:r>
          </a:p>
          <a:p>
            <a:pPr marL="228600" indent="-228600">
              <a:lnSpc>
                <a:spcPct val="80000"/>
              </a:lnSpc>
            </a:pPr>
            <a:endParaRPr lang="en-US" sz="800" smtClean="0"/>
          </a:p>
          <a:p>
            <a:pPr marL="228600" indent="-228600">
              <a:lnSpc>
                <a:spcPct val="80000"/>
              </a:lnSpc>
            </a:pPr>
            <a:r>
              <a:rPr lang="en-US" sz="800" smtClean="0"/>
              <a:t>The greeting pause is a technique where you introduce a delay of up to 30 seconds to the SMTP communication’s initial greeting.  Then, if the sending server ignores this delay and starts sending data, you close the connection.  This is a great technique and I use a greeting pause of 1.25s on my servers.  Kerio’s default setting of 15 seconds is a bit long but still effective.  Anything higher than 15s and you will run in to issues.  Whether there is a higher level of efficiency between 1.25s and 15s, I am unsure.  However, this technique is excellent and has virtually no FPs.  For sendmail, this option is added with a simple FEATURE(`greet_pause', `1250') in your sendmail.mc.  For Postfix, this feature is part of the reject_unauth_pipelining.  From http://www.postfix.org/postconf.5.html:</a:t>
            </a:r>
          </a:p>
          <a:p>
            <a:pPr marL="228600" indent="-228600">
              <a:lnSpc>
                <a:spcPct val="80000"/>
              </a:lnSpc>
            </a:pPr>
            <a:endParaRPr lang="en-US" sz="800" smtClean="0"/>
          </a:p>
          <a:p>
            <a:pPr marL="228600" indent="-228600">
              <a:lnSpc>
                <a:spcPct val="80000"/>
              </a:lnSpc>
            </a:pPr>
            <a:r>
              <a:rPr lang="en-US" sz="800" b="1" smtClean="0"/>
              <a:t>sleep </a:t>
            </a:r>
            <a:r>
              <a:rPr lang="en-US" sz="800" b="1" i="1" smtClean="0"/>
              <a:t>seconds</a:t>
            </a:r>
            <a:endParaRPr lang="en-US" sz="800" smtClean="0"/>
          </a:p>
          <a:p>
            <a:pPr marL="742950" lvl="1" indent="-285750">
              <a:lnSpc>
                <a:spcPct val="80000"/>
              </a:lnSpc>
            </a:pPr>
            <a:r>
              <a:rPr lang="en-US" sz="800" smtClean="0"/>
              <a:t>Pause for the specified number of seconds and proceed with the next restriction in the list, if any. This may stop zombie mail when used as: </a:t>
            </a:r>
          </a:p>
          <a:p>
            <a:pPr marL="742950" lvl="1" indent="-285750">
              <a:lnSpc>
                <a:spcPct val="80000"/>
              </a:lnSpc>
            </a:pPr>
            <a:r>
              <a:rPr lang="en-US" sz="800" smtClean="0"/>
              <a:t>/etc/postfix/</a:t>
            </a:r>
            <a:r>
              <a:rPr lang="en-US" sz="800" smtClean="0">
                <a:hlinkClick r:id="rId3"/>
              </a:rPr>
              <a:t>main.cf</a:t>
            </a:r>
            <a:r>
              <a:rPr lang="en-US" sz="800" smtClean="0"/>
              <a:t>: </a:t>
            </a:r>
          </a:p>
          <a:p>
            <a:pPr marL="742950" lvl="1" indent="-285750">
              <a:lnSpc>
                <a:spcPct val="80000"/>
              </a:lnSpc>
            </a:pPr>
            <a:r>
              <a:rPr lang="en-US" sz="800" smtClean="0">
                <a:hlinkClick r:id="rId4"/>
              </a:rPr>
              <a:t>smtpd_client_restrictions</a:t>
            </a:r>
            <a:r>
              <a:rPr lang="en-US" sz="800" smtClean="0"/>
              <a:t> = </a:t>
            </a:r>
          </a:p>
          <a:p>
            <a:pPr marL="742950" lvl="1" indent="-285750">
              <a:lnSpc>
                <a:spcPct val="80000"/>
              </a:lnSpc>
            </a:pPr>
            <a:r>
              <a:rPr lang="en-US" sz="800" smtClean="0"/>
              <a:t>	sleep 1, </a:t>
            </a:r>
            <a:r>
              <a:rPr lang="en-US" sz="800" smtClean="0">
                <a:hlinkClick r:id="rId5"/>
              </a:rPr>
              <a:t>reject_unauth_pipelining</a:t>
            </a:r>
            <a:r>
              <a:rPr lang="en-US" sz="800" smtClean="0"/>
              <a:t> </a:t>
            </a:r>
          </a:p>
          <a:p>
            <a:pPr marL="742950" lvl="1" indent="-285750">
              <a:lnSpc>
                <a:spcPct val="80000"/>
              </a:lnSpc>
            </a:pPr>
            <a:r>
              <a:rPr lang="en-US" sz="800" smtClean="0">
                <a:hlinkClick r:id="rId6"/>
              </a:rPr>
              <a:t>smtpd_delay_reject</a:t>
            </a:r>
            <a:r>
              <a:rPr lang="en-US" sz="800" smtClean="0"/>
              <a:t> = no</a:t>
            </a:r>
          </a:p>
          <a:p>
            <a:pPr marL="742950" lvl="1" indent="-285750">
              <a:lnSpc>
                <a:spcPct val="80000"/>
              </a:lnSpc>
            </a:pPr>
            <a:endParaRPr lang="en-US" sz="800" smtClean="0"/>
          </a:p>
          <a:p>
            <a:pPr marL="742950" lvl="1" indent="-285750">
              <a:lnSpc>
                <a:spcPct val="80000"/>
              </a:lnSpc>
            </a:pPr>
            <a:r>
              <a:rPr lang="en-US" sz="800" smtClean="0"/>
              <a:t>This feature is available in Postfix 2.3. </a:t>
            </a:r>
          </a:p>
          <a:p>
            <a:pPr marL="228600" indent="-228600">
              <a:lnSpc>
                <a:spcPct val="80000"/>
              </a:lnSpc>
            </a:pPr>
            <a:endParaRPr lang="en-US" sz="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a:lnSpc>
                <a:spcPct val="90000"/>
              </a:lnSpc>
            </a:pPr>
            <a:r>
              <a:rPr lang="en-US" smtClean="0"/>
              <a:t>Disagreements on Spam and definitions regarding Spam are quite common. </a:t>
            </a:r>
          </a:p>
          <a:p>
            <a:pPr>
              <a:lnSpc>
                <a:spcPct val="90000"/>
              </a:lnSpc>
            </a:pPr>
            <a:endParaRPr lang="en-US" smtClean="0"/>
          </a:p>
          <a:p>
            <a:pPr>
              <a:lnSpc>
                <a:spcPct val="90000"/>
              </a:lnSpc>
            </a:pPr>
            <a:r>
              <a:rPr lang="en-US" smtClean="0"/>
              <a:t>Hormel, naturally, defines SPAM as their spiced ham product.  And the use of their trademark to refer to junk e-mail has necessitated their lawyers to come up with an entire position on the matter.  The link for this is in the resources.</a:t>
            </a:r>
          </a:p>
          <a:p>
            <a:pPr>
              <a:lnSpc>
                <a:spcPct val="90000"/>
              </a:lnSpc>
            </a:pPr>
            <a:endParaRPr lang="en-US" smtClean="0"/>
          </a:p>
          <a:p>
            <a:pPr>
              <a:lnSpc>
                <a:spcPct val="90000"/>
              </a:lnSpc>
            </a:pPr>
            <a:r>
              <a:rPr lang="en-US" smtClean="0"/>
              <a:t>And I can tell you that Spammers, naturally, often disagree with anti-Spammers. The argument that “my e-mail can’t be Spam because it’s CAN-SPAM compliant!” is something I read several times a day.  Spammers routinely fail to understand that the Internet is much larger than one country’s laws.</a:t>
            </a:r>
          </a:p>
          <a:p>
            <a:pPr>
              <a:lnSpc>
                <a:spcPct val="90000"/>
              </a:lnSpc>
            </a:pPr>
            <a:endParaRPr lang="en-US" smtClean="0"/>
          </a:p>
          <a:p>
            <a:pPr>
              <a:lnSpc>
                <a:spcPct val="90000"/>
              </a:lnSpc>
            </a:pPr>
            <a:r>
              <a:rPr lang="en-US" smtClean="0"/>
              <a:t>I can even tell you that I’ve been branded an “unAmerican, anti-capitalistic, cabal thug” for my help with URIBL stopping spammers. As you can see in the picture, they even put up a website and likened us to the Klu Klux Klan.  Words can’t convey how offended I was by this but I did feel better because, as another anti-Spam peer wrote, he wished they had called him a cabal thug because he always liked the word cabal.  And one of my office mates gave the guy props for standing up for his side of the argument and wondered why I was so upset about being a “friendly ghost” apparently selling lemonade for Halloween.</a:t>
            </a:r>
          </a:p>
          <a:p>
            <a:pPr>
              <a:lnSpc>
                <a:spcPct val="90000"/>
              </a:lnSpc>
            </a:pPr>
            <a:endParaRPr lang="en-US" smtClean="0"/>
          </a:p>
          <a:p>
            <a:pPr>
              <a:lnSpc>
                <a:spcPct val="90000"/>
              </a:lnSpc>
            </a:pPr>
            <a:r>
              <a:rPr lang="en-US" smtClean="0"/>
              <a:t>Anyway, if you would like to debate these definitions, you won’t be the first or the last.  So let’s move on to a few more definitions that won’t be as controversial.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47106"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47107"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47108" name="Rectangle 7"/>
          <p:cNvSpPr>
            <a:spLocks noGrp="1" noChangeArrowheads="1"/>
          </p:cNvSpPr>
          <p:nvPr>
            <p:ph type="sldNum" sz="quarter" idx="5"/>
          </p:nvPr>
        </p:nvSpPr>
        <p:spPr>
          <a:noFill/>
        </p:spPr>
        <p:txBody>
          <a:bodyPr/>
          <a:lstStyle/>
          <a:p>
            <a:fld id="{0A636204-15EE-4490-ABCB-873DDEA34980}" type="slidenum">
              <a:rPr lang="en-US" smtClean="0">
                <a:cs typeface="Arial" charset="0"/>
              </a:rPr>
              <a:pPr/>
              <a:t>4</a:t>
            </a:fld>
            <a:endParaRPr lang="en-US" smtClean="0">
              <a:cs typeface="Arial" charset="0"/>
            </a:endParaRPr>
          </a:p>
        </p:txBody>
      </p:sp>
      <p:sp>
        <p:nvSpPr>
          <p:cNvPr id="47109" name="Rectangle 2"/>
          <p:cNvSpPr>
            <a:spLocks noGrp="1" noRot="1" noChangeArrowheads="1" noTextEdit="1"/>
          </p:cNvSpPr>
          <p:nvPr>
            <p:ph type="sldImg"/>
          </p:nvPr>
        </p:nvSpPr>
        <p:spPr>
          <a:ln/>
        </p:spPr>
      </p:sp>
      <p:sp>
        <p:nvSpPr>
          <p:cNvPr id="47110" name="Rectangle 3"/>
          <p:cNvSpPr>
            <a:spLocks noGrp="1" noChangeArrowheads="1"/>
          </p:cNvSpPr>
          <p:nvPr>
            <p:ph type="body" idx="1"/>
          </p:nvPr>
        </p:nvSpPr>
        <p:spPr>
          <a:noFill/>
          <a:ln/>
        </p:spPr>
        <p:txBody>
          <a:bodyPr/>
          <a:lstStyle/>
          <a:p>
            <a:pPr eaLnBrk="1" hangingPunct="1"/>
            <a:r>
              <a:rPr lang="en-US" smtClean="0"/>
              <a:t>In the anti-Spam community, Spam and Ham are opposites. Spam refers to Junk E-mails and Ham refers to Good E-mails. And, while I promised to move on to non-controversial definitions, I have to admit there is even controversy about these definitions.  </a:t>
            </a:r>
          </a:p>
          <a:p>
            <a:pPr eaLnBrk="1" hangingPunct="1"/>
            <a:endParaRPr lang="en-US" smtClean="0"/>
          </a:p>
          <a:p>
            <a:pPr eaLnBrk="1" hangingPunct="1"/>
            <a:r>
              <a:rPr lang="en-US" smtClean="0"/>
              <a:t>Since Ham is “Treif”, or non-kosher for those who follow Jewish dietary laws, some people have proposed using the word Yam, instead of Ham.</a:t>
            </a:r>
          </a:p>
          <a:p>
            <a:pPr eaLnBrk="1" hangingPunct="1"/>
            <a:endParaRPr lang="en-US" smtClean="0"/>
          </a:p>
          <a:p>
            <a:pPr eaLnBrk="1" hangingPunct="1"/>
            <a:r>
              <a:rPr lang="en-US" smtClean="0"/>
              <a:t>However, I’m firmly anti-vegetable and won’t stand for such nonsense.  So let’s move on to truly non-controversial definitions.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49154"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49155"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49156" name="Rectangle 7"/>
          <p:cNvSpPr>
            <a:spLocks noGrp="1" noChangeArrowheads="1"/>
          </p:cNvSpPr>
          <p:nvPr>
            <p:ph type="sldNum" sz="quarter" idx="5"/>
          </p:nvPr>
        </p:nvSpPr>
        <p:spPr>
          <a:noFill/>
        </p:spPr>
        <p:txBody>
          <a:bodyPr/>
          <a:lstStyle/>
          <a:p>
            <a:fld id="{993DD6B1-BDD1-4E55-9B81-4098D4648BED}" type="slidenum">
              <a:rPr lang="en-US" smtClean="0">
                <a:cs typeface="Arial" charset="0"/>
              </a:rPr>
              <a:pPr/>
              <a:t>5</a:t>
            </a:fld>
            <a:endParaRPr lang="en-US" smtClean="0">
              <a:cs typeface="Arial" charset="0"/>
            </a:endParaRPr>
          </a:p>
        </p:txBody>
      </p:sp>
      <p:sp>
        <p:nvSpPr>
          <p:cNvPr id="49157" name="Rectangle 2"/>
          <p:cNvSpPr>
            <a:spLocks noGrp="1" noRo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51202"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51203"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51204" name="Rectangle 7"/>
          <p:cNvSpPr>
            <a:spLocks noGrp="1" noChangeArrowheads="1"/>
          </p:cNvSpPr>
          <p:nvPr>
            <p:ph type="sldNum" sz="quarter" idx="5"/>
          </p:nvPr>
        </p:nvSpPr>
        <p:spPr>
          <a:noFill/>
        </p:spPr>
        <p:txBody>
          <a:bodyPr/>
          <a:lstStyle/>
          <a:p>
            <a:fld id="{37B14352-5FA8-4FAC-9E6C-FDE846452283}" type="slidenum">
              <a:rPr lang="en-US" smtClean="0">
                <a:cs typeface="Arial" charset="0"/>
              </a:rPr>
              <a:pPr/>
              <a:t>6</a:t>
            </a:fld>
            <a:endParaRPr lang="en-US" smtClean="0">
              <a:cs typeface="Arial" charset="0"/>
            </a:endParaRPr>
          </a:p>
        </p:txBody>
      </p:sp>
      <p:sp>
        <p:nvSpPr>
          <p:cNvPr id="51205" name="Rectangle 2"/>
          <p:cNvSpPr>
            <a:spLocks noGrp="1" noRo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eaLnBrk="1" hangingPunct="1"/>
            <a:r>
              <a:rPr lang="en-US" smtClean="0"/>
              <a:t>If you can’t remember which is which, think of the old Westerns where the bad guys wore the black hats.</a:t>
            </a:r>
          </a:p>
          <a:p>
            <a:pPr eaLnBrk="1" hangingPunct="1"/>
            <a:endParaRPr lang="en-US" smtClean="0"/>
          </a:p>
          <a:p>
            <a:pPr eaLnBrk="1" hangingPunct="1"/>
            <a:r>
              <a:rPr lang="en-US" smtClean="0"/>
              <a:t>We’ll talk about Greylists and Greylisting further along in the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53250"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53251"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53252" name="Rectangle 7"/>
          <p:cNvSpPr>
            <a:spLocks noGrp="1" noChangeArrowheads="1"/>
          </p:cNvSpPr>
          <p:nvPr>
            <p:ph type="sldNum" sz="quarter" idx="5"/>
          </p:nvPr>
        </p:nvSpPr>
        <p:spPr>
          <a:noFill/>
        </p:spPr>
        <p:txBody>
          <a:bodyPr/>
          <a:lstStyle/>
          <a:p>
            <a:fld id="{5203AC5C-1C35-4ACE-B1A4-C98CCF8322E2}" type="slidenum">
              <a:rPr lang="en-US" smtClean="0">
                <a:cs typeface="Arial" charset="0"/>
              </a:rPr>
              <a:pPr/>
              <a:t>7</a:t>
            </a:fld>
            <a:endParaRPr lang="en-US" smtClean="0">
              <a:cs typeface="Arial" charset="0"/>
            </a:endParaRPr>
          </a:p>
        </p:txBody>
      </p:sp>
      <p:sp>
        <p:nvSpPr>
          <p:cNvPr id="53253" name="Rectangle 2"/>
          <p:cNvSpPr>
            <a:spLocks noGrp="1" noRo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r>
              <a:rPr lang="en-US" sz="1000" smtClean="0"/>
              <a:t>SpamAssassin is a mail filter and programming interface that identifies junk e-mail.  And last week, eWeek chose SpamAssassin as one of the Apache Technologies that have changed computing in the past 10 years.  </a:t>
            </a:r>
          </a:p>
          <a:p>
            <a:pPr eaLnBrk="1" hangingPunct="1"/>
            <a:endParaRPr lang="en-US" sz="1000" smtClean="0"/>
          </a:p>
          <a:p>
            <a:pPr eaLnBrk="1" hangingPunct="1"/>
            <a:r>
              <a:rPr lang="en-US" sz="1000" smtClean="0"/>
              <a:t>One of the reasons SA deserves this honor is because of the flexibility built-in to the initial design.  Not everyone will want to use SpamAssassin to do the actual e-mail processing.  So the design was that you don’t have to use SpamAssassin to filter your mail.  </a:t>
            </a:r>
          </a:p>
          <a:p>
            <a:pPr eaLnBrk="1" hangingPunct="1"/>
            <a:endParaRPr lang="en-US" sz="1000" smtClean="0"/>
          </a:p>
          <a:p>
            <a:pPr eaLnBrk="1" hangingPunct="1"/>
            <a:r>
              <a:rPr lang="en-US" sz="1000" smtClean="0"/>
              <a:t>Instead, you can also use SpamAssassin from other programs.  In this way, SpamAssassin can be used to return a “this is spam/this is ham”, a score, a list of rules that lead to the score, and a detailed report.  It’s then the job of the program that calls SpamAssassin to decide what to do with this information.</a:t>
            </a:r>
          </a:p>
          <a:p>
            <a:pPr eaLnBrk="1" hangingPunct="1"/>
            <a:endParaRPr lang="en-US" sz="1000" smtClean="0"/>
          </a:p>
          <a:p>
            <a:pPr eaLnBrk="1" hangingPunct="1"/>
            <a:r>
              <a:rPr lang="en-US" sz="1000" smtClean="0"/>
              <a:t>So now you know a little bit about SpamAssassin and some definitions.  So if you’ve never heard of SpamAssassin before, you might be thinking why do I care?  And why am I listening to this speech.</a:t>
            </a:r>
          </a:p>
          <a:p>
            <a:pPr eaLnBrk="1" hangingPunct="1"/>
            <a:endParaRPr lang="en-US" sz="1000" smtClean="0"/>
          </a:p>
          <a:p>
            <a:pPr eaLnBrk="1" hangingPunct="1"/>
            <a:r>
              <a:rPr lang="en-US" sz="1000" smtClean="0"/>
              <a:t>Well, SpamAssassin is the all powerful wizard behind the curtains powering the Junk Mail filter in OS X.</a:t>
            </a:r>
          </a:p>
          <a:p>
            <a:pPr eaLnBrk="1" hangingPunct="1"/>
            <a:endParaRPr lang="en-US" sz="1000" smtClean="0"/>
          </a:p>
          <a:p>
            <a:pPr eaLnBrk="1" hangingPunct="1"/>
            <a:r>
              <a:rPr lang="en-US" sz="1000" smtClean="0"/>
              <a:t>And more specifically, the Mac OS X implementation of SpamAssassin is using AMaViS (A Mail Virus Scanner) to call SpamAssassin.</a:t>
            </a:r>
          </a:p>
          <a:p>
            <a:pPr eaLnBrk="1" hangingPunct="1"/>
            <a:endParaRPr lang="en-US" sz="1000" smtClean="0"/>
          </a:p>
          <a:p>
            <a:pPr eaLnBrk="1" hangingPunct="1"/>
            <a:r>
              <a:rPr lang="en-US" sz="1000" smtClean="0"/>
              <a:t>Some of the commercial products that have used SpamAssassin are McAfee SpamKiller, Symantec MailScanner, &amp; Kerio.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55298"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55299"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55300" name="Rectangle 7"/>
          <p:cNvSpPr>
            <a:spLocks noGrp="1" noChangeArrowheads="1"/>
          </p:cNvSpPr>
          <p:nvPr>
            <p:ph type="sldNum" sz="quarter" idx="5"/>
          </p:nvPr>
        </p:nvSpPr>
        <p:spPr>
          <a:noFill/>
        </p:spPr>
        <p:txBody>
          <a:bodyPr/>
          <a:lstStyle/>
          <a:p>
            <a:fld id="{1E405409-E3D0-4BFC-8822-553BB9AE8EF2}" type="slidenum">
              <a:rPr lang="en-US" smtClean="0">
                <a:cs typeface="Arial" charset="0"/>
              </a:rPr>
              <a:pPr/>
              <a:t>8</a:t>
            </a:fld>
            <a:endParaRPr lang="en-US" smtClean="0">
              <a:cs typeface="Arial" charset="0"/>
            </a:endParaRPr>
          </a:p>
        </p:txBody>
      </p:sp>
      <p:sp>
        <p:nvSpPr>
          <p:cNvPr id="55301" name="Rectangle 2"/>
          <p:cNvSpPr>
            <a:spLocks noGrp="1" noRo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lnSpc>
                <a:spcPct val="80000"/>
              </a:lnSpc>
            </a:pPr>
            <a:r>
              <a:rPr lang="en-US" sz="800" smtClean="0"/>
              <a:t>SpamAssassin at it’s heart is a Scoring Framework.  This framework allows virtually any anti-Spam technologies to be added and used.</a:t>
            </a:r>
          </a:p>
          <a:p>
            <a:pPr eaLnBrk="1" hangingPunct="1">
              <a:lnSpc>
                <a:spcPct val="80000"/>
              </a:lnSpc>
            </a:pPr>
            <a:endParaRPr lang="en-US" sz="800" smtClean="0"/>
          </a:p>
          <a:p>
            <a:pPr eaLnBrk="1" hangingPunct="1">
              <a:lnSpc>
                <a:spcPct val="80000"/>
              </a:lnSpc>
            </a:pPr>
            <a:r>
              <a:rPr lang="en-US" sz="800" smtClean="0"/>
              <a:t>The engine for SpamAssassin is sometimes called a “Rules-Based Heuristics Engine” because the filter typically looks for patterns such as common phrases or known senders.  Heuristics is the application of experience-based techniques for problem solving.  Virus scanners use the same technique and are also heuristics engines.</a:t>
            </a:r>
          </a:p>
          <a:p>
            <a:pPr eaLnBrk="1" hangingPunct="1">
              <a:lnSpc>
                <a:spcPct val="80000"/>
              </a:lnSpc>
            </a:pPr>
            <a:endParaRPr lang="en-US" sz="800" smtClean="0"/>
          </a:p>
          <a:p>
            <a:pPr eaLnBrk="1" hangingPunct="1">
              <a:lnSpc>
                <a:spcPct val="80000"/>
              </a:lnSpc>
            </a:pPr>
            <a:r>
              <a:rPr lang="en-US" sz="800" smtClean="0"/>
              <a:t>As an e-mail goes through the engine, each of the rules for SpamAssassin are run and generate a score.  These individual scores are then totaled to provide an overall score for the e-mail.  Some rules are positive and add to the score.  Some rules are negative take away from the score.</a:t>
            </a:r>
          </a:p>
          <a:p>
            <a:pPr eaLnBrk="1" hangingPunct="1">
              <a:lnSpc>
                <a:spcPct val="80000"/>
              </a:lnSpc>
            </a:pPr>
            <a:endParaRPr lang="en-US" sz="800" smtClean="0"/>
          </a:p>
          <a:p>
            <a:pPr eaLnBrk="1" hangingPunct="1">
              <a:lnSpc>
                <a:spcPct val="80000"/>
              </a:lnSpc>
            </a:pPr>
            <a:r>
              <a:rPr lang="en-US" sz="800" smtClean="0"/>
              <a:t>The lower the overall score is, the more likely the e-mail is Ham.  The higher the score, the more likely the e-mail is Spam.</a:t>
            </a:r>
          </a:p>
          <a:p>
            <a:pPr eaLnBrk="1" hangingPunct="1">
              <a:lnSpc>
                <a:spcPct val="80000"/>
              </a:lnSpc>
            </a:pPr>
            <a:endParaRPr lang="en-US" sz="800" smtClean="0"/>
          </a:p>
          <a:p>
            <a:pPr eaLnBrk="1" hangingPunct="1">
              <a:lnSpc>
                <a:spcPct val="80000"/>
              </a:lnSpc>
            </a:pPr>
            <a:r>
              <a:rPr lang="en-US" sz="800" smtClean="0"/>
              <a:t>But not each rule has the same weight.  The weight each rule is given is determined first by initial “guesses” and later refined through optimization.  We use a Genetic Algorithm to optimize the scores.  Discussing Genetic Algorithms is not going to be in the scope of this conference especially since Wikipedia defines it as “a search technique used in computing to find exact or approximate solutions to optimization and search problems. Genetic algorithms are categorized as global search heuristics. Genetic algorithms are a particular class of evolutionary algorithms (EA) that use techniques inspired by evolutionary biology such as inheritance, mutation, selection, and crossover.”  The key point is that we use a scientific process to obtain the scores and you can read more about Genetic Algorithms on Wikipedia.</a:t>
            </a:r>
          </a:p>
          <a:p>
            <a:pPr eaLnBrk="1" hangingPunct="1">
              <a:lnSpc>
                <a:spcPct val="80000"/>
              </a:lnSpc>
            </a:pPr>
            <a:endParaRPr lang="en-US" sz="800" smtClean="0"/>
          </a:p>
          <a:p>
            <a:pPr eaLnBrk="1" hangingPunct="1">
              <a:lnSpc>
                <a:spcPct val="80000"/>
              </a:lnSpc>
            </a:pPr>
            <a:r>
              <a:rPr lang="en-US" sz="800" smtClean="0"/>
              <a:t>So one of the reasons I have devoted so much time to working with SpamAssassin is it is future-proof.  If anyone identifies an algorithm/program/magic wand to detect spam (or ham), it can be quickly integrated into the framework as another test with an appropriately weighted score.</a:t>
            </a:r>
          </a:p>
          <a:p>
            <a:pPr eaLnBrk="1" hangingPunct="1">
              <a:lnSpc>
                <a:spcPct val="80000"/>
              </a:lnSpc>
            </a:pPr>
            <a:endParaRPr lang="en-US" sz="800" smtClean="0"/>
          </a:p>
          <a:p>
            <a:pPr eaLnBrk="1" hangingPunct="1">
              <a:lnSpc>
                <a:spcPct val="80000"/>
              </a:lnSpc>
            </a:pPr>
            <a:r>
              <a:rPr lang="en-US" sz="800" smtClean="0"/>
              <a:t>And because of just this design, the upcoming 3.3.0 release of SpamAssassin will not include any rules with the source distribution.  Instead, the administrator will need to run the command ‘sa-update’ to install the latest rules and complete the installation.  We anticipate that a future revision of the Mac OS X installation will seamlessly handle this for users, of course.</a:t>
            </a:r>
          </a:p>
          <a:p>
            <a:pPr eaLnBrk="1" hangingPunct="1">
              <a:lnSpc>
                <a:spcPct val="80000"/>
              </a:lnSpc>
            </a:pPr>
            <a:endParaRPr lang="en-US" sz="800" smtClean="0"/>
          </a:p>
          <a:p>
            <a:pPr eaLnBrk="1" hangingPunct="1">
              <a:lnSpc>
                <a:spcPct val="80000"/>
              </a:lnSpc>
            </a:pPr>
            <a:r>
              <a:rPr lang="en-US" sz="800" smtClean="0"/>
              <a:t>Removing the rules from the framework will allow the SA team to develop and adapt the rules more quickly to respond to the ever-changing techniques that spammers use to avoid detection without causing the rules to be delayed waiting for a development cycle.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a:noFill/>
        </p:spPr>
        <p:txBody>
          <a:bodyPr/>
          <a:lstStyle/>
          <a:p>
            <a:r>
              <a:rPr lang="en-US" smtClean="0">
                <a:cs typeface="Arial" charset="0"/>
              </a:rPr>
              <a:t>MacSysAdmin 2009 SpamAssassin</a:t>
            </a:r>
          </a:p>
        </p:txBody>
      </p:sp>
      <p:sp>
        <p:nvSpPr>
          <p:cNvPr id="57346" name="Rectangle 3"/>
          <p:cNvSpPr>
            <a:spLocks noGrp="1" noChangeArrowheads="1"/>
          </p:cNvSpPr>
          <p:nvPr>
            <p:ph type="dt" sz="quarter" idx="1"/>
          </p:nvPr>
        </p:nvSpPr>
        <p:spPr>
          <a:noFill/>
        </p:spPr>
        <p:txBody>
          <a:bodyPr/>
          <a:lstStyle/>
          <a:p>
            <a:r>
              <a:rPr lang="en-US" smtClean="0">
                <a:cs typeface="Arial" charset="0"/>
              </a:rPr>
              <a:t>September 16, 2009</a:t>
            </a:r>
          </a:p>
        </p:txBody>
      </p:sp>
      <p:sp>
        <p:nvSpPr>
          <p:cNvPr id="57347" name="Rectangle 6"/>
          <p:cNvSpPr>
            <a:spLocks noGrp="1" noChangeArrowheads="1"/>
          </p:cNvSpPr>
          <p:nvPr>
            <p:ph type="ftr" sz="quarter" idx="4"/>
          </p:nvPr>
        </p:nvSpPr>
        <p:spPr>
          <a:noFill/>
        </p:spPr>
        <p:txBody>
          <a:bodyPr/>
          <a:lstStyle/>
          <a:p>
            <a:r>
              <a:rPr lang="en-US" smtClean="0">
                <a:cs typeface="Arial" charset="0"/>
              </a:rPr>
              <a:t>presented by Kevin A. McGrail</a:t>
            </a:r>
          </a:p>
        </p:txBody>
      </p:sp>
      <p:sp>
        <p:nvSpPr>
          <p:cNvPr id="57348" name="Rectangle 7"/>
          <p:cNvSpPr>
            <a:spLocks noGrp="1" noChangeArrowheads="1"/>
          </p:cNvSpPr>
          <p:nvPr>
            <p:ph type="sldNum" sz="quarter" idx="5"/>
          </p:nvPr>
        </p:nvSpPr>
        <p:spPr>
          <a:noFill/>
        </p:spPr>
        <p:txBody>
          <a:bodyPr/>
          <a:lstStyle/>
          <a:p>
            <a:fld id="{E695666C-B6DF-402C-8A01-F4FA4F961642}" type="slidenum">
              <a:rPr lang="en-US" smtClean="0">
                <a:cs typeface="Arial" charset="0"/>
              </a:rPr>
              <a:pPr/>
              <a:t>9</a:t>
            </a:fld>
            <a:endParaRPr lang="en-US" smtClean="0">
              <a:cs typeface="Arial" charset="0"/>
            </a:endParaRPr>
          </a:p>
        </p:txBody>
      </p:sp>
      <p:sp>
        <p:nvSpPr>
          <p:cNvPr id="57349" name="Rectangle 2"/>
          <p:cNvSpPr>
            <a:spLocks noGrp="1" noRo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r>
              <a:rPr lang="en-US" smtClean="0"/>
              <a:t>One of the reasons we are here today is because the Apple OS X GUI provide very little interface to the real inner workings of SpamAssassin. As you can see above, the Server Preferences in Snow Leopard only allow for two options related to Junk Mail.</a:t>
            </a:r>
          </a:p>
          <a:p>
            <a:pPr eaLnBrk="1" hangingPunct="1"/>
            <a:endParaRPr lang="en-US" smtClean="0"/>
          </a:p>
          <a:p>
            <a:pPr eaLnBrk="1" hangingPunct="1"/>
            <a:r>
              <a:rPr lang="en-US" smtClean="0"/>
              <a:t>Enabling the junk mail and virus filter </a:t>
            </a:r>
          </a:p>
          <a:p>
            <a:pPr eaLnBrk="1" hangingPunct="1"/>
            <a:endParaRPr lang="en-US" smtClean="0"/>
          </a:p>
          <a:p>
            <a:pPr eaLnBrk="1" hangingPunct="1"/>
            <a:r>
              <a:rPr lang="en-US" smtClean="0"/>
              <a:t>&amp;</a:t>
            </a:r>
          </a:p>
          <a:p>
            <a:pPr eaLnBrk="1" hangingPunct="1"/>
            <a:endParaRPr lang="en-US" smtClean="0"/>
          </a:p>
          <a:p>
            <a:pPr eaLnBrk="1" hangingPunct="1"/>
            <a:r>
              <a:rPr lang="en-US" smtClean="0"/>
              <a:t>Setting the threshold that is used to mark an e-mail as Spam.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ACA3D-3561-4847-BD67-576E4DA3AB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615A2-37AF-4BDB-AEEC-9A7BCE1D04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8800"/>
            <a:ext cx="2057400" cy="358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8800"/>
            <a:ext cx="6019800" cy="358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235EE0-7ACC-4B0A-B28A-8B6067FF82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E55E8-C413-4EE9-BA28-8685131E38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24C9C-B4AA-4399-8EE1-0AFB0F1181E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BE427-5FB0-4199-B217-C9CD3627459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6900"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4A7692-47B1-4F8C-9EBD-ABABD2DD5E7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8D41E8-5855-4A3B-94ED-A4B2FE7446D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A5A156-7ED6-42C3-9BA7-F47A1E1F6AA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CB497E-6F79-4196-9442-253EFC56276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444E9-0CA8-4CD4-B6FC-69F7E7D037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19EF7-2E8F-4C9B-926E-88505E2EAE7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AEC07A-8160-4E9E-8405-D71FCCAD9D5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5ECB56-353A-43C8-A4C9-76530A18476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274638"/>
            <a:ext cx="45910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E6326-F35D-4996-AE29-91F7286A583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385C4-6A71-4ED5-AD7A-D631BBD35DD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9F633-356E-430A-BB7A-48B5F9D89A9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B2B7E5-04F3-41E5-A13B-4BC7DAFD983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EA963-CA3E-4A0B-BFC7-4DAA2BCC420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C4DB21-1DA7-43D1-BDA0-6452ADBDB40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E8D39F-1592-4661-9AA6-64826BFEA48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833CBB-3453-48A3-8428-D55B09CEBE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4F5F54-5E67-4631-B9AA-8C0CA7E2616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272F3E-B3E6-48E9-B048-620AAE6ECA5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56346-95E9-4BE5-83A4-8AE1F0799AC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3A4A1-C6C4-459D-A137-9E23B462937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8B7ED-10CA-4D12-BF74-627731C627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124200"/>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124200"/>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33CC1-89FD-4171-853F-BC8E4BC6A2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7F7F73-02D8-4512-910F-AA4DC4EFA6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224C96-44AF-4223-B431-1B0425A017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E1BE7B-02CC-4200-8CE9-967A9141D7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4D83B-951B-4D1C-B284-1BE3F7403A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16,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52A2E-9EAA-488D-A535-37257347BF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8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NAME</a:t>
            </a:r>
          </a:p>
        </p:txBody>
      </p:sp>
      <p:sp>
        <p:nvSpPr>
          <p:cNvPr id="1027" name="Rectangle 3"/>
          <p:cNvSpPr>
            <a:spLocks noGrp="1" noChangeArrowheads="1"/>
          </p:cNvSpPr>
          <p:nvPr>
            <p:ph type="body" idx="1"/>
          </p:nvPr>
        </p:nvSpPr>
        <p:spPr bwMode="auto">
          <a:xfrm>
            <a:off x="457200" y="31242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COMPANY NAME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cs typeface="+mn-cs"/>
              </a:defRPr>
            </a:lvl1pPr>
          </a:lstStyle>
          <a:p>
            <a:pPr>
              <a:defRPr/>
            </a:pPr>
            <a:r>
              <a:rPr lang="en-US"/>
              <a:t>September 16, 2009</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cs typeface="+mn-cs"/>
              </a:defRPr>
            </a:lvl1pPr>
          </a:lstStyle>
          <a:p>
            <a:pPr>
              <a:defRPr/>
            </a:pPr>
            <a:fld id="{6ADB094F-27F3-48CA-80A8-4EEB2A83E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sldNum="0"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ctr"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438400" y="274638"/>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2438400" y="1600200"/>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cs typeface="+mn-cs"/>
              </a:defRPr>
            </a:lvl1pPr>
          </a:lstStyle>
          <a:p>
            <a:pPr>
              <a:defRPr/>
            </a:pPr>
            <a:r>
              <a:rPr lang="en-US"/>
              <a:t>September 16, 2009</a:t>
            </a: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577E2B9-8C20-40F8-A7D7-9BD3B43EFF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r>
              <a:rPr lang="en-US"/>
              <a:t>September 16, 2009</a:t>
            </a: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2131AFF-5A92-493D-95DA-DB05521E9B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hf sldNum="0"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p:spPr>
        <p:txBody>
          <a:bodyPr/>
          <a:lstStyle/>
          <a:p>
            <a:r>
              <a:rPr lang="en-US" smtClean="0">
                <a:cs typeface="Arial" charset="0"/>
              </a:rPr>
              <a:t>September 16, 2009</a:t>
            </a:r>
          </a:p>
        </p:txBody>
      </p:sp>
      <p:sp>
        <p:nvSpPr>
          <p:cNvPr id="39938" name="Rectangle 2"/>
          <p:cNvSpPr>
            <a:spLocks noGrp="1" noChangeArrowheads="1"/>
          </p:cNvSpPr>
          <p:nvPr>
            <p:ph type="ctrTitle"/>
          </p:nvPr>
        </p:nvSpPr>
        <p:spPr>
          <a:xfrm>
            <a:off x="685800" y="1828800"/>
            <a:ext cx="7772400" cy="1470025"/>
          </a:xfrm>
        </p:spPr>
        <p:txBody>
          <a:bodyPr/>
          <a:lstStyle/>
          <a:p>
            <a:pPr eaLnBrk="1" hangingPunct="1"/>
            <a:r>
              <a:rPr lang="en-US" smtClean="0"/>
              <a:t>SpamAssassin</a:t>
            </a:r>
            <a:br>
              <a:rPr lang="en-US" smtClean="0"/>
            </a:br>
            <a:r>
              <a:rPr lang="en-US" sz="2900" smtClean="0"/>
              <a:t>Way more than the Mac OS X Server GUI shows</a:t>
            </a:r>
          </a:p>
        </p:txBody>
      </p:sp>
      <p:sp>
        <p:nvSpPr>
          <p:cNvPr id="39939" name="Rectangle 3"/>
          <p:cNvSpPr>
            <a:spLocks noGrp="1" noChangeArrowheads="1"/>
          </p:cNvSpPr>
          <p:nvPr>
            <p:ph type="subTitle" idx="1"/>
          </p:nvPr>
        </p:nvSpPr>
        <p:spPr>
          <a:xfrm>
            <a:off x="1371600" y="4419600"/>
            <a:ext cx="6400800" cy="1752600"/>
          </a:xfrm>
        </p:spPr>
        <p:txBody>
          <a:bodyPr/>
          <a:lstStyle/>
          <a:p>
            <a:pPr eaLnBrk="1" hangingPunct="1">
              <a:lnSpc>
                <a:spcPct val="90000"/>
              </a:lnSpc>
            </a:pPr>
            <a:r>
              <a:rPr lang="en-US" sz="2800" smtClean="0"/>
              <a:t>Presented by: Kevin A. McGrail</a:t>
            </a:r>
          </a:p>
          <a:p>
            <a:pPr eaLnBrk="1" hangingPunct="1">
              <a:lnSpc>
                <a:spcPct val="90000"/>
              </a:lnSpc>
            </a:pPr>
            <a:r>
              <a:rPr lang="en-US" sz="2800" smtClean="0"/>
              <a:t>Project Management Committee Member of the Apache Software Foundation SpamAssassin Project &amp; President, PCCC</a:t>
            </a:r>
          </a:p>
        </p:txBody>
      </p:sp>
      <p:pic>
        <p:nvPicPr>
          <p:cNvPr id="39940" name="Picture 4" descr="KEVIN_A_MCGRAIL_large"/>
          <p:cNvPicPr>
            <a:picLocks noChangeAspect="1" noChangeArrowheads="1"/>
          </p:cNvPicPr>
          <p:nvPr/>
        </p:nvPicPr>
        <p:blipFill>
          <a:blip r:embed="rId3"/>
          <a:srcRect/>
          <a:stretch>
            <a:fillRect/>
          </a:stretch>
        </p:blipFill>
        <p:spPr bwMode="auto">
          <a:xfrm>
            <a:off x="7848600" y="5029200"/>
            <a:ext cx="1036638" cy="1450975"/>
          </a:xfrm>
          <a:prstGeom prst="rect">
            <a:avLst/>
          </a:prstGeom>
          <a:noFill/>
          <a:ln w="9525">
            <a:noFill/>
            <a:miter lim="800000"/>
            <a:headEnd/>
            <a:tailEnd/>
          </a:ln>
        </p:spPr>
      </p:pic>
      <p:pic>
        <p:nvPicPr>
          <p:cNvPr id="39941" name="Picture 5" descr="snow_leopard"/>
          <p:cNvPicPr>
            <a:picLocks noChangeAspect="1" noChangeArrowheads="1"/>
          </p:cNvPicPr>
          <p:nvPr/>
        </p:nvPicPr>
        <p:blipFill>
          <a:blip r:embed="rId4"/>
          <a:srcRect/>
          <a:stretch>
            <a:fillRect/>
          </a:stretch>
        </p:blipFill>
        <p:spPr bwMode="auto">
          <a:xfrm>
            <a:off x="381000" y="304800"/>
            <a:ext cx="1093788" cy="1106488"/>
          </a:xfrm>
          <a:prstGeom prst="rect">
            <a:avLst/>
          </a:prstGeom>
          <a:noFill/>
          <a:ln w="9525">
            <a:noFill/>
            <a:miter lim="800000"/>
            <a:headEnd/>
            <a:tailEnd/>
          </a:ln>
        </p:spPr>
      </p:pic>
      <p:pic>
        <p:nvPicPr>
          <p:cNvPr id="39942" name="Picture 6" descr="mac_sysadmin_2009"/>
          <p:cNvPicPr>
            <a:picLocks noChangeAspect="1" noChangeArrowheads="1"/>
          </p:cNvPicPr>
          <p:nvPr/>
        </p:nvPicPr>
        <p:blipFill>
          <a:blip r:embed="rId5">
            <a:lum bright="40000"/>
          </a:blip>
          <a:srcRect/>
          <a:stretch>
            <a:fillRect/>
          </a:stretch>
        </p:blipFill>
        <p:spPr bwMode="auto">
          <a:xfrm>
            <a:off x="5181600" y="304800"/>
            <a:ext cx="3705225" cy="552450"/>
          </a:xfrm>
          <a:prstGeom prst="rect">
            <a:avLst/>
          </a:prstGeom>
          <a:noFill/>
          <a:ln w="9525">
            <a:noFill/>
            <a:miter lim="800000"/>
            <a:headEnd/>
            <a:tailEnd/>
          </a:ln>
        </p:spPr>
      </p:pic>
      <p:pic>
        <p:nvPicPr>
          <p:cNvPr id="39943" name="Picture 7" descr="logo-2384x1014-transparent"/>
          <p:cNvPicPr>
            <a:picLocks noChangeAspect="1" noChangeArrowheads="1"/>
          </p:cNvPicPr>
          <p:nvPr/>
        </p:nvPicPr>
        <p:blipFill>
          <a:blip r:embed="rId6"/>
          <a:srcRect/>
          <a:stretch>
            <a:fillRect/>
          </a:stretch>
        </p:blipFill>
        <p:spPr bwMode="auto">
          <a:xfrm>
            <a:off x="1600200" y="304800"/>
            <a:ext cx="2819400" cy="11985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t>GUI Tweaks for the Junk Mail Filter</a:t>
            </a:r>
          </a:p>
        </p:txBody>
      </p:sp>
      <p:sp>
        <p:nvSpPr>
          <p:cNvPr id="58370" name="Rectangle 3"/>
          <p:cNvSpPr>
            <a:spLocks noGrp="1" noChangeArrowheads="1"/>
          </p:cNvSpPr>
          <p:nvPr>
            <p:ph type="body" idx="1"/>
          </p:nvPr>
        </p:nvSpPr>
        <p:spPr/>
        <p:txBody>
          <a:bodyPr/>
          <a:lstStyle/>
          <a:p>
            <a:endParaRPr lang="en-US" smtClean="0"/>
          </a:p>
        </p:txBody>
      </p:sp>
      <p:pic>
        <p:nvPicPr>
          <p:cNvPr id="58371" name="Picture 4" descr="server_admin_mail_settings_filters_snow_leopard"/>
          <p:cNvPicPr>
            <a:picLocks noChangeAspect="1" noChangeArrowheads="1"/>
          </p:cNvPicPr>
          <p:nvPr/>
        </p:nvPicPr>
        <p:blipFill>
          <a:blip r:embed="rId3"/>
          <a:srcRect/>
          <a:stretch>
            <a:fillRect/>
          </a:stretch>
        </p:blipFill>
        <p:spPr bwMode="auto">
          <a:xfrm>
            <a:off x="1981200" y="2093913"/>
            <a:ext cx="5943600" cy="4535487"/>
          </a:xfrm>
          <a:prstGeom prst="rect">
            <a:avLst/>
          </a:prstGeom>
          <a:noFill/>
          <a:ln w="9525">
            <a:noFill/>
            <a:miter lim="800000"/>
            <a:headEnd/>
            <a:tailEnd/>
          </a:ln>
        </p:spPr>
      </p:pic>
      <p:sp>
        <p:nvSpPr>
          <p:cNvPr id="58372"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t>September 16, 2009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4000" smtClean="0"/>
              <a:t>SpamAssassin with Snow Leopard</a:t>
            </a:r>
          </a:p>
        </p:txBody>
      </p:sp>
      <p:sp>
        <p:nvSpPr>
          <p:cNvPr id="60418" name="Rectangle 3"/>
          <p:cNvSpPr>
            <a:spLocks noGrp="1" noChangeArrowheads="1"/>
          </p:cNvSpPr>
          <p:nvPr>
            <p:ph type="body" idx="1"/>
          </p:nvPr>
        </p:nvSpPr>
        <p:spPr>
          <a:xfrm>
            <a:off x="2438400" y="1600200"/>
            <a:ext cx="6705600" cy="4525963"/>
          </a:xfrm>
        </p:spPr>
        <p:txBody>
          <a:bodyPr/>
          <a:lstStyle/>
          <a:p>
            <a:r>
              <a:rPr lang="en-US" smtClean="0"/>
              <a:t>Snow Leopard (10.6.1) uses SA version 3.2.1</a:t>
            </a:r>
          </a:p>
          <a:p>
            <a:r>
              <a:rPr lang="en-US" smtClean="0"/>
              <a:t>3.2.1 was released June 11</a:t>
            </a:r>
            <a:r>
              <a:rPr lang="en-US" baseline="30000" smtClean="0"/>
              <a:t>th</a:t>
            </a:r>
            <a:r>
              <a:rPr lang="en-US" smtClean="0"/>
              <a:t>, 2007!</a:t>
            </a:r>
          </a:p>
          <a:p>
            <a:r>
              <a:rPr lang="en-US" smtClean="0"/>
              <a:t>3.2.5 was released June 12</a:t>
            </a:r>
            <a:r>
              <a:rPr lang="en-US" baseline="30000" smtClean="0"/>
              <a:t>th</a:t>
            </a:r>
            <a:r>
              <a:rPr lang="en-US" smtClean="0"/>
              <a:t>, 2008!</a:t>
            </a:r>
          </a:p>
          <a:p>
            <a:r>
              <a:rPr lang="en-US" smtClean="0"/>
              <a:t>3.3.0 is beyond 2</a:t>
            </a:r>
            <a:r>
              <a:rPr lang="en-US" baseline="30000" smtClean="0"/>
              <a:t>nd</a:t>
            </a:r>
            <a:r>
              <a:rPr lang="en-US" smtClean="0"/>
              <a:t> alpha with optimization for the score weighting in progress for imminent full release.</a:t>
            </a:r>
          </a:p>
        </p:txBody>
      </p:sp>
      <p:sp>
        <p:nvSpPr>
          <p:cNvPr id="60419"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3"/>
          <p:cNvSpPr>
            <a:spLocks noGrp="1"/>
          </p:cNvSpPr>
          <p:nvPr>
            <p:ph type="dt" sz="quarter" idx="10"/>
          </p:nvPr>
        </p:nvSpPr>
        <p:spPr>
          <a:noFill/>
        </p:spPr>
        <p:txBody>
          <a:bodyPr/>
          <a:lstStyle/>
          <a:p>
            <a:r>
              <a:rPr lang="en-US" smtClean="0">
                <a:cs typeface="Arial" charset="0"/>
              </a:rPr>
              <a:t>September 16, 2009</a:t>
            </a:r>
          </a:p>
        </p:txBody>
      </p:sp>
      <p:sp>
        <p:nvSpPr>
          <p:cNvPr id="62466" name="Rectangle 2"/>
          <p:cNvSpPr>
            <a:spLocks noGrp="1" noChangeArrowheads="1"/>
          </p:cNvSpPr>
          <p:nvPr>
            <p:ph type="title" idx="4294967295"/>
          </p:nvPr>
        </p:nvSpPr>
        <p:spPr/>
        <p:txBody>
          <a:bodyPr/>
          <a:lstStyle/>
          <a:p>
            <a:pPr eaLnBrk="1" hangingPunct="1"/>
            <a:r>
              <a:rPr lang="en-US" smtClean="0"/>
              <a:t>Improve Your Mail Setup</a:t>
            </a:r>
          </a:p>
        </p:txBody>
      </p:sp>
      <p:sp>
        <p:nvSpPr>
          <p:cNvPr id="62467" name="Rectangle 3"/>
          <p:cNvSpPr>
            <a:spLocks noGrp="1" noChangeArrowheads="1"/>
          </p:cNvSpPr>
          <p:nvPr>
            <p:ph type="body" idx="4294967295"/>
          </p:nvPr>
        </p:nvSpPr>
        <p:spPr/>
        <p:txBody>
          <a:bodyPr/>
          <a:lstStyle/>
          <a:p>
            <a:pPr eaLnBrk="1" hangingPunct="1"/>
            <a:r>
              <a:rPr lang="en-US" smtClean="0"/>
              <a:t>Improving your overall mail setup will assist other mail servers to identify legitimate senders:</a:t>
            </a:r>
          </a:p>
          <a:p>
            <a:pPr lvl="1" eaLnBrk="1" hangingPunct="1"/>
            <a:r>
              <a:rPr lang="en-US" smtClean="0"/>
              <a:t>rPTRs</a:t>
            </a:r>
          </a:p>
          <a:p>
            <a:pPr lvl="1" eaLnBrk="1" hangingPunct="1"/>
            <a:r>
              <a:rPr lang="en-US" smtClean="0"/>
              <a:t>Smart Host?</a:t>
            </a:r>
          </a:p>
          <a:p>
            <a:pPr lvl="2" eaLnBrk="1" hangingPunct="1"/>
            <a:r>
              <a:rPr lang="en-US" smtClean="0"/>
              <a:t>MSA/MUA/MTA</a:t>
            </a:r>
          </a:p>
          <a:p>
            <a:pPr lvl="1" eaLnBrk="1" hangingPunct="1"/>
            <a:r>
              <a:rPr lang="en-US" smtClean="0"/>
              <a:t>SPF</a:t>
            </a:r>
          </a:p>
          <a:p>
            <a:pPr lvl="1" eaLnBrk="1" hangingPunct="1"/>
            <a:r>
              <a:rPr lang="en-US" smtClean="0"/>
              <a:t>Reduction of DSNs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sz="4000" smtClean="0"/>
              <a:t>Behind the OS X Server GUI</a:t>
            </a:r>
          </a:p>
        </p:txBody>
      </p:sp>
      <p:sp>
        <p:nvSpPr>
          <p:cNvPr id="64514" name="Rectangle 3"/>
          <p:cNvSpPr>
            <a:spLocks noGrp="1" noChangeArrowheads="1"/>
          </p:cNvSpPr>
          <p:nvPr>
            <p:ph type="body" idx="4294967295"/>
          </p:nvPr>
        </p:nvSpPr>
        <p:spPr/>
        <p:txBody>
          <a:bodyPr/>
          <a:lstStyle/>
          <a:p>
            <a:pPr eaLnBrk="1" hangingPunct="1"/>
            <a:r>
              <a:rPr lang="en-US" smtClean="0"/>
              <a:t>Terminal</a:t>
            </a:r>
          </a:p>
          <a:p>
            <a:pPr eaLnBrk="1" hangingPunct="1"/>
            <a:r>
              <a:rPr lang="en-US" smtClean="0"/>
              <a:t>Vi – the greatest editor ever invented. </a:t>
            </a:r>
          </a:p>
          <a:p>
            <a:pPr lvl="1" eaLnBrk="1" hangingPunct="1"/>
            <a:r>
              <a:rPr lang="en-US" smtClean="0"/>
              <a:t>Learn It, Love It, Buy the Coffee Cup.</a:t>
            </a:r>
          </a:p>
          <a:p>
            <a:pPr eaLnBrk="1" hangingPunct="1"/>
            <a:r>
              <a:rPr lang="en-US" smtClean="0"/>
              <a:t>Xcode</a:t>
            </a:r>
          </a:p>
        </p:txBody>
      </p:sp>
      <p:sp>
        <p:nvSpPr>
          <p:cNvPr id="64515"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3"/>
          <p:cNvSpPr>
            <a:spLocks noGrp="1"/>
          </p:cNvSpPr>
          <p:nvPr>
            <p:ph type="dt" sz="quarter" idx="10"/>
          </p:nvPr>
        </p:nvSpPr>
        <p:spPr>
          <a:noFill/>
        </p:spPr>
        <p:txBody>
          <a:bodyPr/>
          <a:lstStyle/>
          <a:p>
            <a:r>
              <a:rPr lang="en-US" smtClean="0">
                <a:cs typeface="Arial" charset="0"/>
              </a:rPr>
              <a:t>September 16, 2009</a:t>
            </a:r>
          </a:p>
        </p:txBody>
      </p:sp>
      <p:sp>
        <p:nvSpPr>
          <p:cNvPr id="66562" name="Rectangle 2"/>
          <p:cNvSpPr>
            <a:spLocks noGrp="1" noChangeArrowheads="1"/>
          </p:cNvSpPr>
          <p:nvPr>
            <p:ph type="title"/>
          </p:nvPr>
        </p:nvSpPr>
        <p:spPr/>
        <p:txBody>
          <a:bodyPr/>
          <a:lstStyle/>
          <a:p>
            <a:pPr eaLnBrk="1" hangingPunct="1"/>
            <a:r>
              <a:rPr lang="en-US" smtClean="0"/>
              <a:t>Tweaking your Installation</a:t>
            </a:r>
          </a:p>
        </p:txBody>
      </p:sp>
      <p:sp>
        <p:nvSpPr>
          <p:cNvPr id="66563" name="Rectangle 3"/>
          <p:cNvSpPr>
            <a:spLocks noGrp="1" noChangeArrowheads="1"/>
          </p:cNvSpPr>
          <p:nvPr>
            <p:ph type="body" idx="1"/>
          </p:nvPr>
        </p:nvSpPr>
        <p:spPr/>
        <p:txBody>
          <a:bodyPr/>
          <a:lstStyle/>
          <a:p>
            <a:pPr eaLnBrk="1" hangingPunct="1"/>
            <a:r>
              <a:rPr lang="en-US" smtClean="0"/>
              <a:t>Network Tests</a:t>
            </a:r>
          </a:p>
          <a:p>
            <a:pPr lvl="1" eaLnBrk="1" hangingPunct="1"/>
            <a:r>
              <a:rPr lang="en-US" smtClean="0"/>
              <a:t>Blacklists (BRBL, PSBL, SURBL, URIBL, ZEN)</a:t>
            </a:r>
          </a:p>
          <a:p>
            <a:pPr lvl="1" eaLnBrk="1" hangingPunct="1"/>
            <a:r>
              <a:rPr lang="en-US" smtClean="0"/>
              <a:t>Checksum Filters (DCC, Pyzor, Razor/Cloudmark)</a:t>
            </a:r>
          </a:p>
          <a:p>
            <a:pPr lvl="1" eaLnBrk="1" hangingPunct="1"/>
            <a:r>
              <a:rPr lang="en-US" smtClean="0"/>
              <a:t>Use a Caching Nameserver!</a:t>
            </a:r>
          </a:p>
          <a:p>
            <a:pPr eaLnBrk="1" hangingPunct="1"/>
            <a:r>
              <a:rPr lang="en-US" smtClean="0"/>
              <a:t>Extra Rule Sets</a:t>
            </a:r>
          </a:p>
          <a:p>
            <a:pPr lvl="1" eaLnBrk="1" hangingPunct="1"/>
            <a:r>
              <a:rPr lang="en-US" smtClean="0"/>
              <a:t>KAM.cf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3"/>
          <p:cNvSpPr>
            <a:spLocks noGrp="1"/>
          </p:cNvSpPr>
          <p:nvPr>
            <p:ph type="dt" sz="quarter" idx="10"/>
          </p:nvPr>
        </p:nvSpPr>
        <p:spPr>
          <a:noFill/>
        </p:spPr>
        <p:txBody>
          <a:bodyPr/>
          <a:lstStyle/>
          <a:p>
            <a:r>
              <a:rPr lang="en-US" smtClean="0">
                <a:cs typeface="Arial" charset="0"/>
              </a:rPr>
              <a:t>September 16, 2009</a:t>
            </a:r>
          </a:p>
        </p:txBody>
      </p:sp>
      <p:sp>
        <p:nvSpPr>
          <p:cNvPr id="68610" name="Rectangle 2"/>
          <p:cNvSpPr>
            <a:spLocks noGrp="1" noChangeArrowheads="1"/>
          </p:cNvSpPr>
          <p:nvPr>
            <p:ph type="title"/>
          </p:nvPr>
        </p:nvSpPr>
        <p:spPr/>
        <p:txBody>
          <a:bodyPr/>
          <a:lstStyle/>
          <a:p>
            <a:pPr eaLnBrk="1" hangingPunct="1"/>
            <a:r>
              <a:rPr lang="en-US" smtClean="0"/>
              <a:t>More Tweaking</a:t>
            </a:r>
          </a:p>
        </p:txBody>
      </p:sp>
      <p:sp>
        <p:nvSpPr>
          <p:cNvPr id="68611" name="Rectangle 3"/>
          <p:cNvSpPr>
            <a:spLocks noGrp="1" noChangeArrowheads="1"/>
          </p:cNvSpPr>
          <p:nvPr>
            <p:ph type="body" idx="1"/>
          </p:nvPr>
        </p:nvSpPr>
        <p:spPr/>
        <p:txBody>
          <a:bodyPr/>
          <a:lstStyle/>
          <a:p>
            <a:pPr eaLnBrk="1" hangingPunct="1"/>
            <a:r>
              <a:rPr lang="en-US" smtClean="0"/>
              <a:t>Consider your threshold for tagging</a:t>
            </a:r>
          </a:p>
          <a:p>
            <a:pPr eaLnBrk="1" hangingPunct="1"/>
            <a:r>
              <a:rPr lang="en-US" smtClean="0"/>
              <a:t>Bayesian Classifier</a:t>
            </a:r>
          </a:p>
          <a:p>
            <a:pPr eaLnBrk="1" hangingPunct="1"/>
            <a:r>
              <a:rPr lang="en-US" smtClean="0"/>
              <a:t>SpamTrainer</a:t>
            </a:r>
          </a:p>
          <a:p>
            <a:pPr eaLnBrk="1" hangingPunct="1"/>
            <a:r>
              <a:rPr lang="en-US" smtClean="0"/>
              <a:t>.pre and .cf files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pPr eaLnBrk="1" hangingPunct="1"/>
            <a:r>
              <a:rPr lang="en-US" smtClean="0"/>
              <a:t>Future Tweaks?</a:t>
            </a:r>
          </a:p>
        </p:txBody>
      </p:sp>
      <p:sp>
        <p:nvSpPr>
          <p:cNvPr id="70658" name="Rectangle 3"/>
          <p:cNvSpPr>
            <a:spLocks noGrp="1" noChangeArrowheads="1"/>
          </p:cNvSpPr>
          <p:nvPr>
            <p:ph type="body" idx="4294967295"/>
          </p:nvPr>
        </p:nvSpPr>
        <p:spPr/>
        <p:txBody>
          <a:bodyPr/>
          <a:lstStyle/>
          <a:p>
            <a:pPr eaLnBrk="1" hangingPunct="1"/>
            <a:r>
              <a:rPr lang="en-US" smtClean="0"/>
              <a:t>Domain Keys Identified Mail (DKIM)</a:t>
            </a:r>
          </a:p>
          <a:p>
            <a:pPr eaLnBrk="1" hangingPunct="1"/>
            <a:r>
              <a:rPr lang="en-US" smtClean="0"/>
              <a:t>Author Domain Signing Practices (ADSP)</a:t>
            </a:r>
          </a:p>
          <a:p>
            <a:pPr eaLnBrk="1" hangingPunct="1"/>
            <a:r>
              <a:rPr lang="en-US" smtClean="0"/>
              <a:t>sa-update</a:t>
            </a:r>
          </a:p>
        </p:txBody>
      </p:sp>
      <p:sp>
        <p:nvSpPr>
          <p:cNvPr id="70659"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3"/>
          <p:cNvSpPr>
            <a:spLocks noGrp="1"/>
          </p:cNvSpPr>
          <p:nvPr>
            <p:ph type="dt" sz="quarter" idx="10"/>
          </p:nvPr>
        </p:nvSpPr>
        <p:spPr>
          <a:noFill/>
        </p:spPr>
        <p:txBody>
          <a:bodyPr/>
          <a:lstStyle/>
          <a:p>
            <a:r>
              <a:rPr lang="en-US" smtClean="0">
                <a:cs typeface="Arial" charset="0"/>
              </a:rPr>
              <a:t>September 16, 2009</a:t>
            </a:r>
          </a:p>
        </p:txBody>
      </p:sp>
      <p:sp>
        <p:nvSpPr>
          <p:cNvPr id="72706" name="Rectangle 2"/>
          <p:cNvSpPr>
            <a:spLocks noGrp="1" noChangeArrowheads="1"/>
          </p:cNvSpPr>
          <p:nvPr>
            <p:ph type="title"/>
          </p:nvPr>
        </p:nvSpPr>
        <p:spPr/>
        <p:txBody>
          <a:bodyPr/>
          <a:lstStyle/>
          <a:p>
            <a:pPr eaLnBrk="1" hangingPunct="1"/>
            <a:r>
              <a:rPr lang="en-US" sz="4000" smtClean="0"/>
              <a:t>More Spam Reduction Techniques?</a:t>
            </a:r>
          </a:p>
        </p:txBody>
      </p:sp>
      <p:sp>
        <p:nvSpPr>
          <p:cNvPr id="72707" name="Rectangle 3"/>
          <p:cNvSpPr>
            <a:spLocks noGrp="1" noChangeArrowheads="1"/>
          </p:cNvSpPr>
          <p:nvPr>
            <p:ph type="body" idx="1"/>
          </p:nvPr>
        </p:nvSpPr>
        <p:spPr>
          <a:xfrm>
            <a:off x="457200" y="2057400"/>
            <a:ext cx="8229600" cy="4068763"/>
          </a:xfrm>
        </p:spPr>
        <p:txBody>
          <a:bodyPr/>
          <a:lstStyle/>
          <a:p>
            <a:pPr eaLnBrk="1" hangingPunct="1"/>
            <a:r>
              <a:rPr lang="en-US" smtClean="0"/>
              <a:t>Using Blacklists to Outright Blocking E-mail</a:t>
            </a:r>
          </a:p>
          <a:p>
            <a:pPr lvl="1" eaLnBrk="1" hangingPunct="1"/>
            <a:r>
              <a:rPr lang="en-US" smtClean="0"/>
              <a:t>RBL100 - 0.0.0.0 to 255.255.255.255</a:t>
            </a:r>
          </a:p>
          <a:p>
            <a:pPr eaLnBrk="1" hangingPunct="1"/>
            <a:r>
              <a:rPr lang="en-US" smtClean="0"/>
              <a:t>Greylisting</a:t>
            </a:r>
          </a:p>
        </p:txBody>
      </p:sp>
      <p:pic>
        <p:nvPicPr>
          <p:cNvPr id="72708" name="Picture 6" descr="mail_service_snow_leopard"/>
          <p:cNvPicPr>
            <a:picLocks noChangeAspect="1" noChangeArrowheads="1"/>
          </p:cNvPicPr>
          <p:nvPr/>
        </p:nvPicPr>
        <p:blipFill>
          <a:blip r:embed="rId3"/>
          <a:srcRect/>
          <a:stretch>
            <a:fillRect/>
          </a:stretch>
        </p:blipFill>
        <p:spPr bwMode="auto">
          <a:xfrm>
            <a:off x="2971800" y="3505200"/>
            <a:ext cx="5667375" cy="3124200"/>
          </a:xfrm>
          <a:prstGeom prst="rect">
            <a:avLst/>
          </a:prstGeom>
          <a:noFill/>
          <a:ln w="9525">
            <a:noFill/>
            <a:miter lim="800000"/>
            <a:headEnd/>
            <a:tailEnd/>
          </a:ln>
        </p:spPr>
      </p:pic>
      <p:pic>
        <p:nvPicPr>
          <p:cNvPr id="72709" name="Picture 5" descr="mail_server_snow_leopard_blacklist"/>
          <p:cNvPicPr>
            <a:picLocks noChangeAspect="1" noChangeArrowheads="1"/>
          </p:cNvPicPr>
          <p:nvPr/>
        </p:nvPicPr>
        <p:blipFill>
          <a:blip r:embed="rId4"/>
          <a:srcRect/>
          <a:stretch>
            <a:fillRect/>
          </a:stretch>
        </p:blipFill>
        <p:spPr bwMode="auto">
          <a:xfrm>
            <a:off x="4371975" y="5029200"/>
            <a:ext cx="4543425" cy="1428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Common Problems</a:t>
            </a:r>
          </a:p>
        </p:txBody>
      </p:sp>
      <p:sp>
        <p:nvSpPr>
          <p:cNvPr id="74754" name="Rectangle 3"/>
          <p:cNvSpPr>
            <a:spLocks noGrp="1" noChangeArrowheads="1"/>
          </p:cNvSpPr>
          <p:nvPr>
            <p:ph type="body" idx="1"/>
          </p:nvPr>
        </p:nvSpPr>
        <p:spPr/>
        <p:txBody>
          <a:bodyPr/>
          <a:lstStyle/>
          <a:p>
            <a:r>
              <a:rPr lang="en-US" smtClean="0"/>
              <a:t>Don’t whitelist your own domain!</a:t>
            </a:r>
          </a:p>
          <a:p>
            <a:r>
              <a:rPr lang="en-US" smtClean="0"/>
              <a:t>FPs with Mailing Lists / Newsletters / Digests</a:t>
            </a:r>
          </a:p>
        </p:txBody>
      </p:sp>
      <p:sp>
        <p:nvSpPr>
          <p:cNvPr id="74755"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lstStyle/>
          <a:p>
            <a:pPr eaLnBrk="1" hangingPunct="1"/>
            <a:r>
              <a:rPr lang="en-US" sz="4000" smtClean="0"/>
              <a:t>Why is an E-Mail Tagged /</a:t>
            </a:r>
            <a:br>
              <a:rPr lang="en-US" sz="4000" smtClean="0"/>
            </a:br>
            <a:r>
              <a:rPr lang="en-US" sz="4000" smtClean="0"/>
              <a:t>Not Tagged as Spam?</a:t>
            </a:r>
          </a:p>
        </p:txBody>
      </p:sp>
      <p:sp>
        <p:nvSpPr>
          <p:cNvPr id="76802" name="Rectangle 3"/>
          <p:cNvSpPr>
            <a:spLocks noGrp="1" noChangeArrowheads="1"/>
          </p:cNvSpPr>
          <p:nvPr>
            <p:ph type="body" idx="4294967295"/>
          </p:nvPr>
        </p:nvSpPr>
        <p:spPr/>
        <p:txBody>
          <a:bodyPr/>
          <a:lstStyle/>
          <a:p>
            <a:pPr eaLnBrk="1" hangingPunct="1"/>
            <a:r>
              <a:rPr lang="en-US" smtClean="0"/>
              <a:t>Review the Headers</a:t>
            </a:r>
          </a:p>
          <a:p>
            <a:pPr lvl="1" eaLnBrk="1" hangingPunct="1"/>
            <a:r>
              <a:rPr lang="en-US" smtClean="0"/>
              <a:t>Content vs. Pathway Analysis</a:t>
            </a:r>
          </a:p>
          <a:p>
            <a:pPr eaLnBrk="1" hangingPunct="1"/>
            <a:r>
              <a:rPr lang="en-US" smtClean="0"/>
              <a:t>Checking Blacklists</a:t>
            </a:r>
          </a:p>
        </p:txBody>
      </p:sp>
      <p:sp>
        <p:nvSpPr>
          <p:cNvPr id="76803"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p:spPr>
        <p:txBody>
          <a:bodyPr/>
          <a:lstStyle/>
          <a:p>
            <a:r>
              <a:rPr lang="en-US" smtClean="0">
                <a:cs typeface="Arial" charset="0"/>
              </a:rPr>
              <a:t>September 16, 2009</a:t>
            </a:r>
          </a:p>
        </p:txBody>
      </p:sp>
      <p:sp>
        <p:nvSpPr>
          <p:cNvPr id="41986" name="Rectangle 2"/>
          <p:cNvSpPr>
            <a:spLocks noGrp="1" noChangeArrowheads="1"/>
          </p:cNvSpPr>
          <p:nvPr>
            <p:ph type="title"/>
          </p:nvPr>
        </p:nvSpPr>
        <p:spPr/>
        <p:txBody>
          <a:bodyPr/>
          <a:lstStyle/>
          <a:p>
            <a:pPr eaLnBrk="1" hangingPunct="1"/>
            <a:r>
              <a:rPr lang="en-US" smtClean="0"/>
              <a:t>What is Spam?</a:t>
            </a:r>
          </a:p>
        </p:txBody>
      </p:sp>
      <p:sp>
        <p:nvSpPr>
          <p:cNvPr id="41987" name="Rectangle 3"/>
          <p:cNvSpPr>
            <a:spLocks noGrp="1" noChangeArrowheads="1"/>
          </p:cNvSpPr>
          <p:nvPr>
            <p:ph type="body" idx="1"/>
          </p:nvPr>
        </p:nvSpPr>
        <p:spPr/>
        <p:txBody>
          <a:bodyPr/>
          <a:lstStyle/>
          <a:p>
            <a:pPr eaLnBrk="1" hangingPunct="1"/>
            <a:r>
              <a:rPr lang="en-US" smtClean="0"/>
              <a:t>Spam is NOT about content, its about CONSENT. </a:t>
            </a:r>
          </a:p>
          <a:p>
            <a:pPr lvl="1"/>
            <a:r>
              <a:rPr lang="en-US" b="1" smtClean="0"/>
              <a:t>Consent: </a:t>
            </a:r>
            <a:r>
              <a:rPr lang="en-US" smtClean="0"/>
              <a:t>to give assent or approval </a:t>
            </a:r>
            <a:r>
              <a:rPr lang="en-US" b="1" smtClean="0"/>
              <a:t>:</a:t>
            </a:r>
            <a:r>
              <a:rPr lang="en-US" smtClean="0"/>
              <a:t> agree &lt;</a:t>
            </a:r>
            <a:r>
              <a:rPr lang="en-US" i="1" smtClean="0"/>
              <a:t>consent</a:t>
            </a:r>
            <a:r>
              <a:rPr lang="en-US" smtClean="0"/>
              <a:t> to being tested&gt; </a:t>
            </a:r>
            <a:r>
              <a:rPr lang="en-US" i="1" smtClean="0"/>
              <a:t>Merriam-Webster Dictionary</a:t>
            </a:r>
            <a:endParaRPr lang="en-US" smtClean="0"/>
          </a:p>
          <a:p>
            <a:pPr eaLnBrk="1" hangingPunct="1"/>
            <a:r>
              <a:rPr lang="en-US" smtClean="0"/>
              <a:t>What is SPAM vs. spam?</a:t>
            </a:r>
          </a:p>
        </p:txBody>
      </p:sp>
      <p:pic>
        <p:nvPicPr>
          <p:cNvPr id="41988" name="Picture 4" descr="not_spam"/>
          <p:cNvPicPr>
            <a:picLocks noChangeAspect="1" noChangeArrowheads="1"/>
          </p:cNvPicPr>
          <p:nvPr/>
        </p:nvPicPr>
        <p:blipFill>
          <a:blip r:embed="rId3"/>
          <a:srcRect/>
          <a:stretch>
            <a:fillRect/>
          </a:stretch>
        </p:blipFill>
        <p:spPr bwMode="auto">
          <a:xfrm>
            <a:off x="6324600" y="4724400"/>
            <a:ext cx="2057400" cy="18462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p:cNvSpPr>
            <a:spLocks noGrp="1"/>
          </p:cNvSpPr>
          <p:nvPr>
            <p:ph type="dt" sz="quarter" idx="10"/>
          </p:nvPr>
        </p:nvSpPr>
        <p:spPr>
          <a:noFill/>
        </p:spPr>
        <p:txBody>
          <a:bodyPr/>
          <a:lstStyle/>
          <a:p>
            <a:r>
              <a:rPr lang="en-US" smtClean="0">
                <a:cs typeface="Arial" charset="0"/>
              </a:rPr>
              <a:t>September 16, 2009</a:t>
            </a:r>
          </a:p>
        </p:txBody>
      </p:sp>
      <p:sp>
        <p:nvSpPr>
          <p:cNvPr id="78850" name="Rectangle 2"/>
          <p:cNvSpPr>
            <a:spLocks noGrp="1" noChangeArrowheads="1"/>
          </p:cNvSpPr>
          <p:nvPr>
            <p:ph type="title"/>
          </p:nvPr>
        </p:nvSpPr>
        <p:spPr/>
        <p:txBody>
          <a:bodyPr/>
          <a:lstStyle/>
          <a:p>
            <a:pPr eaLnBrk="1" hangingPunct="1"/>
            <a:r>
              <a:rPr lang="en-US" smtClean="0"/>
              <a:t>Who is Sending the Spam?</a:t>
            </a:r>
          </a:p>
        </p:txBody>
      </p:sp>
      <p:sp>
        <p:nvSpPr>
          <p:cNvPr id="78851" name="Rectangle 3"/>
          <p:cNvSpPr>
            <a:spLocks noGrp="1" noChangeArrowheads="1"/>
          </p:cNvSpPr>
          <p:nvPr>
            <p:ph type="body" idx="1"/>
          </p:nvPr>
        </p:nvSpPr>
        <p:spPr>
          <a:xfrm>
            <a:off x="457200" y="1905000"/>
            <a:ext cx="4114800" cy="4221163"/>
          </a:xfrm>
        </p:spPr>
        <p:txBody>
          <a:bodyPr/>
          <a:lstStyle/>
          <a:p>
            <a:pPr eaLnBrk="1" hangingPunct="1"/>
            <a:r>
              <a:rPr lang="en-US" smtClean="0"/>
              <a:t>Who is sending the Spam?</a:t>
            </a:r>
          </a:p>
          <a:p>
            <a:pPr eaLnBrk="1" hangingPunct="1"/>
            <a:r>
              <a:rPr lang="en-US" smtClean="0"/>
              <a:t>How did they get my e-mail address?</a:t>
            </a:r>
          </a:p>
          <a:p>
            <a:pPr eaLnBrk="1" hangingPunct="1"/>
            <a:r>
              <a:rPr lang="en-US" smtClean="0"/>
              <a:t>Why do they send it?</a:t>
            </a:r>
          </a:p>
          <a:p>
            <a:pPr eaLnBrk="1" hangingPunct="1"/>
            <a:r>
              <a:rPr lang="en-US" smtClean="0"/>
              <a:t>Creative Spam (to a Spam Junkie)</a:t>
            </a:r>
          </a:p>
        </p:txBody>
      </p:sp>
      <p:pic>
        <p:nvPicPr>
          <p:cNvPr id="78852" name="Picture 5" descr="spam-vi-gonzo-beaker"/>
          <p:cNvPicPr>
            <a:picLocks noChangeAspect="1" noChangeArrowheads="1"/>
          </p:cNvPicPr>
          <p:nvPr/>
        </p:nvPicPr>
        <p:blipFill>
          <a:blip r:embed="rId3"/>
          <a:srcRect/>
          <a:stretch>
            <a:fillRect/>
          </a:stretch>
        </p:blipFill>
        <p:spPr bwMode="auto">
          <a:xfrm>
            <a:off x="5214938" y="2219325"/>
            <a:ext cx="3541712" cy="4181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3"/>
          <p:cNvSpPr>
            <a:spLocks noGrp="1"/>
          </p:cNvSpPr>
          <p:nvPr>
            <p:ph type="dt" sz="quarter" idx="10"/>
          </p:nvPr>
        </p:nvSpPr>
        <p:spPr>
          <a:noFill/>
        </p:spPr>
        <p:txBody>
          <a:bodyPr/>
          <a:lstStyle/>
          <a:p>
            <a:r>
              <a:rPr lang="en-US" smtClean="0">
                <a:cs typeface="Arial" charset="0"/>
              </a:rPr>
              <a:t>September 16, 2009</a:t>
            </a:r>
          </a:p>
        </p:txBody>
      </p:sp>
      <p:sp>
        <p:nvSpPr>
          <p:cNvPr id="80898" name="Rectangle 2"/>
          <p:cNvSpPr>
            <a:spLocks noGrp="1" noChangeArrowheads="1"/>
          </p:cNvSpPr>
          <p:nvPr>
            <p:ph type="title"/>
          </p:nvPr>
        </p:nvSpPr>
        <p:spPr/>
        <p:txBody>
          <a:bodyPr/>
          <a:lstStyle/>
          <a:p>
            <a:pPr eaLnBrk="1" hangingPunct="1"/>
            <a:r>
              <a:rPr lang="en-US" smtClean="0"/>
              <a:t>Making your Own Heuristic Rules</a:t>
            </a:r>
          </a:p>
        </p:txBody>
      </p:sp>
      <p:sp>
        <p:nvSpPr>
          <p:cNvPr id="80899" name="Rectangle 3"/>
          <p:cNvSpPr>
            <a:spLocks noGrp="1" noChangeArrowheads="1"/>
          </p:cNvSpPr>
          <p:nvPr>
            <p:ph type="body" idx="1"/>
          </p:nvPr>
        </p:nvSpPr>
        <p:spPr>
          <a:xfrm>
            <a:off x="457200" y="2209800"/>
            <a:ext cx="8229600" cy="3916363"/>
          </a:xfrm>
        </p:spPr>
        <p:txBody>
          <a:bodyPr/>
          <a:lstStyle/>
          <a:p>
            <a:pPr eaLnBrk="1" hangingPunct="1"/>
            <a:r>
              <a:rPr lang="en-US" smtClean="0"/>
              <a:t>1</a:t>
            </a:r>
            <a:r>
              <a:rPr lang="en-US" baseline="30000" smtClean="0"/>
              <a:t>st</a:t>
            </a:r>
            <a:r>
              <a:rPr lang="en-US" smtClean="0"/>
              <a:t> Resource for Writing Rules (+ RegExes)</a:t>
            </a:r>
          </a:p>
          <a:p>
            <a:pPr eaLnBrk="1" hangingPunct="1"/>
            <a:r>
              <a:rPr lang="en-US" smtClean="0"/>
              <a:t>Running “Lint”</a:t>
            </a:r>
          </a:p>
          <a:p>
            <a:pPr eaLnBrk="1" hangingPunct="1"/>
            <a:r>
              <a:rPr lang="en-US" smtClean="0"/>
              <a:t>SpamAssassin Rules Emporium (SARE)</a:t>
            </a:r>
          </a:p>
          <a:p>
            <a:pPr eaLnBrk="1" hangingPunct="1"/>
            <a:r>
              <a:rPr lang="en-US" smtClean="0"/>
              <a:t>Running tests manually</a:t>
            </a:r>
          </a:p>
          <a:p>
            <a:pPr eaLnBrk="1" hangingPunct="1"/>
            <a:r>
              <a:rPr lang="en-US" smtClean="0"/>
              <a:t>Restart Mail Service to Implement Changes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3"/>
          <p:cNvSpPr>
            <a:spLocks noGrp="1"/>
          </p:cNvSpPr>
          <p:nvPr>
            <p:ph type="dt" sz="quarter" idx="10"/>
          </p:nvPr>
        </p:nvSpPr>
        <p:spPr>
          <a:noFill/>
        </p:spPr>
        <p:txBody>
          <a:bodyPr/>
          <a:lstStyle/>
          <a:p>
            <a:r>
              <a:rPr lang="en-US" smtClean="0">
                <a:cs typeface="Arial" charset="0"/>
              </a:rPr>
              <a:t>September 16, 2009</a:t>
            </a:r>
          </a:p>
        </p:txBody>
      </p:sp>
      <p:sp>
        <p:nvSpPr>
          <p:cNvPr id="82946" name="Rectangle 2"/>
          <p:cNvSpPr>
            <a:spLocks noGrp="1" noChangeArrowheads="1"/>
          </p:cNvSpPr>
          <p:nvPr>
            <p:ph type="title"/>
          </p:nvPr>
        </p:nvSpPr>
        <p:spPr/>
        <p:txBody>
          <a:bodyPr/>
          <a:lstStyle/>
          <a:p>
            <a:pPr eaLnBrk="1" hangingPunct="1"/>
            <a:r>
              <a:rPr lang="en-US" smtClean="0"/>
              <a:t>Excuses, Excuses!</a:t>
            </a:r>
          </a:p>
        </p:txBody>
      </p:sp>
      <p:sp>
        <p:nvSpPr>
          <p:cNvPr id="82947" name="Rectangle 3"/>
          <p:cNvSpPr>
            <a:spLocks noGrp="1" noChangeArrowheads="1"/>
          </p:cNvSpPr>
          <p:nvPr>
            <p:ph type="body" idx="1"/>
          </p:nvPr>
        </p:nvSpPr>
        <p:spPr/>
        <p:txBody>
          <a:bodyPr/>
          <a:lstStyle/>
          <a:p>
            <a:pPr eaLnBrk="1" hangingPunct="1"/>
            <a:r>
              <a:rPr lang="en-US" sz="2800" smtClean="0"/>
              <a:t>Best Spam RBL Delisting Request</a:t>
            </a:r>
          </a:p>
          <a:p>
            <a:pPr lvl="1" eaLnBrk="1" hangingPunct="1"/>
            <a:r>
              <a:rPr lang="en-US" sz="2400" smtClean="0"/>
              <a:t>"Please delist us. We promote cosmic peace as in the poem below. This world badly needs it. Why do some hate peace and have us blacklisted?”</a:t>
            </a:r>
          </a:p>
          <a:p>
            <a:pPr eaLnBrk="1" hangingPunct="1"/>
            <a:r>
              <a:rPr lang="en-US" sz="2800" smtClean="0"/>
              <a:t>Best Unsubscribe Tag</a:t>
            </a:r>
          </a:p>
          <a:p>
            <a:pPr lvl="1" eaLnBrk="1" hangingPunct="1"/>
            <a:r>
              <a:rPr lang="en-US" sz="2400" smtClean="0"/>
              <a:t>If you do not have Internet access, please send an e-mail to delete@&lt;removed to protect the guilty&gt;.com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p:cNvSpPr>
            <a:spLocks noGrp="1"/>
          </p:cNvSpPr>
          <p:nvPr>
            <p:ph type="dt" sz="quarter" idx="10"/>
          </p:nvPr>
        </p:nvSpPr>
        <p:spPr>
          <a:noFill/>
        </p:spPr>
        <p:txBody>
          <a:bodyPr/>
          <a:lstStyle/>
          <a:p>
            <a:r>
              <a:rPr lang="en-US" smtClean="0">
                <a:cs typeface="Arial" charset="0"/>
              </a:rPr>
              <a:t>September 16, 2009</a:t>
            </a:r>
          </a:p>
        </p:txBody>
      </p:sp>
      <p:sp>
        <p:nvSpPr>
          <p:cNvPr id="84994" name="Rectangle 2"/>
          <p:cNvSpPr>
            <a:spLocks noGrp="1" noChangeArrowheads="1"/>
          </p:cNvSpPr>
          <p:nvPr>
            <p:ph type="title"/>
          </p:nvPr>
        </p:nvSpPr>
        <p:spPr/>
        <p:txBody>
          <a:bodyPr/>
          <a:lstStyle/>
          <a:p>
            <a:pPr eaLnBrk="1" hangingPunct="1"/>
            <a:r>
              <a:rPr lang="en-US" smtClean="0"/>
              <a:t>Resources from this Speech</a:t>
            </a:r>
          </a:p>
        </p:txBody>
      </p:sp>
      <p:sp>
        <p:nvSpPr>
          <p:cNvPr id="84995" name="Rectangle 3"/>
          <p:cNvSpPr>
            <a:spLocks noGrp="1" noChangeArrowheads="1"/>
          </p:cNvSpPr>
          <p:nvPr>
            <p:ph type="body" idx="1"/>
          </p:nvPr>
        </p:nvSpPr>
        <p:spPr/>
        <p:txBody>
          <a:bodyPr/>
          <a:lstStyle/>
          <a:p>
            <a:pPr marL="509588" lvl="1" eaLnBrk="1" hangingPunct="1">
              <a:lnSpc>
                <a:spcPct val="80000"/>
              </a:lnSpc>
            </a:pPr>
            <a:r>
              <a:rPr lang="en-US" sz="1800" smtClean="0"/>
              <a:t>SpamAssassin – http://spamassassin.apache.org/</a:t>
            </a:r>
          </a:p>
          <a:p>
            <a:pPr marL="509588" lvl="1" eaLnBrk="1" hangingPunct="1">
              <a:lnSpc>
                <a:spcPct val="80000"/>
              </a:lnSpc>
            </a:pPr>
            <a:r>
              <a:rPr lang="en-US" sz="1800" smtClean="0"/>
              <a:t>SpamAssassin – Writing Rules - http://wiki.apache.org/spamassassin/WritingRules</a:t>
            </a:r>
          </a:p>
          <a:p>
            <a:pPr marL="509588" lvl="1" eaLnBrk="1" hangingPunct="1">
              <a:lnSpc>
                <a:spcPct val="80000"/>
              </a:lnSpc>
            </a:pPr>
            <a:r>
              <a:rPr lang="en-US" sz="1800" smtClean="0"/>
              <a:t>Monty Python SPAM Skit – http://www.youtube.com/watch?v=cFrtpT1mKy8</a:t>
            </a:r>
          </a:p>
          <a:p>
            <a:pPr marL="509588" lvl="1" eaLnBrk="1" hangingPunct="1">
              <a:lnSpc>
                <a:spcPct val="80000"/>
              </a:lnSpc>
            </a:pPr>
            <a:r>
              <a:rPr lang="en-US" sz="1800" smtClean="0"/>
              <a:t>Hormel SPAM and the Internet – http://www.spam.com/about/internet.aspx</a:t>
            </a:r>
          </a:p>
          <a:p>
            <a:pPr marL="509588" lvl="1" eaLnBrk="1" hangingPunct="1">
              <a:lnSpc>
                <a:spcPct val="80000"/>
              </a:lnSpc>
            </a:pPr>
            <a:r>
              <a:rPr lang="en-US" sz="1800" smtClean="0"/>
              <a:t>Xcode – http://developer.apple.com/technology/Xcode.html</a:t>
            </a:r>
          </a:p>
          <a:p>
            <a:pPr marL="509588" lvl="1" eaLnBrk="1" hangingPunct="1">
              <a:lnSpc>
                <a:spcPct val="80000"/>
              </a:lnSpc>
            </a:pPr>
            <a:r>
              <a:rPr lang="en-US" sz="1800" smtClean="0"/>
              <a:t>Sender Policy Framework – http://www.openspf.org/</a:t>
            </a:r>
          </a:p>
          <a:p>
            <a:pPr marL="509588" lvl="1" eaLnBrk="1" hangingPunct="1">
              <a:lnSpc>
                <a:spcPct val="80000"/>
              </a:lnSpc>
            </a:pPr>
            <a:r>
              <a:rPr lang="en-US" sz="1800" smtClean="0"/>
              <a:t>The SpamHaus Project – http://www.spamhaus.org/</a:t>
            </a:r>
          </a:p>
          <a:p>
            <a:pPr marL="509588" lvl="1" eaLnBrk="1" hangingPunct="1">
              <a:lnSpc>
                <a:spcPct val="80000"/>
              </a:lnSpc>
            </a:pPr>
            <a:r>
              <a:rPr lang="en-US" sz="1800" smtClean="0"/>
              <a:t>URIBL – http://www.uribl.com/</a:t>
            </a:r>
          </a:p>
          <a:p>
            <a:pPr marL="509588" lvl="1" eaLnBrk="1" hangingPunct="1">
              <a:lnSpc>
                <a:spcPct val="80000"/>
              </a:lnSpc>
            </a:pPr>
            <a:r>
              <a:rPr lang="en-US" sz="1800" smtClean="0"/>
              <a:t>SURBL – http://www.surbl.org/</a:t>
            </a:r>
          </a:p>
          <a:p>
            <a:pPr marL="509588" lvl="1" eaLnBrk="1" hangingPunct="1">
              <a:lnSpc>
                <a:spcPct val="80000"/>
              </a:lnSpc>
            </a:pPr>
            <a:r>
              <a:rPr lang="en-US" sz="1800" smtClean="0"/>
              <a:t>PCCC – Peregrine Computer Consultants Corporation – http://www.pccc.com/</a:t>
            </a:r>
          </a:p>
          <a:p>
            <a:pPr marL="509588" lvl="1" eaLnBrk="1" hangingPunct="1">
              <a:lnSpc>
                <a:spcPct val="80000"/>
              </a:lnSpc>
            </a:pPr>
            <a:r>
              <a:rPr lang="en-US" sz="1800" smtClean="0"/>
              <a:t>KAM.cf – http://www.pccc.com/downloads/SpamAssassin/contrib/KAM.cf</a:t>
            </a:r>
          </a:p>
          <a:p>
            <a:pPr marL="509588" lvl="1" eaLnBrk="1" hangingPunct="1">
              <a:lnSpc>
                <a:spcPct val="80000"/>
              </a:lnSpc>
            </a:pPr>
            <a:r>
              <a:rPr lang="en-US" sz="1800" smtClean="0"/>
              <a:t>SpamTrainer – http://osx.topicdesk.com/spamtrainer</a:t>
            </a:r>
          </a:p>
          <a:p>
            <a:pPr marL="509588" lvl="1" eaLnBrk="1" hangingPunct="1">
              <a:lnSpc>
                <a:spcPct val="80000"/>
              </a:lnSpc>
            </a:pPr>
            <a:r>
              <a:rPr lang="en-US" sz="1800" smtClean="0"/>
              <a:t>Genetic Algorithm – http://en.wikipedia.org/wiki/Genetic_algorithm</a:t>
            </a:r>
          </a:p>
          <a:p>
            <a:pPr marL="509588" lvl="1" eaLnBrk="1" hangingPunct="1">
              <a:lnSpc>
                <a:spcPct val="80000"/>
              </a:lnSpc>
            </a:pPr>
            <a:r>
              <a:rPr lang="en-US" sz="1800" smtClean="0"/>
              <a:t>Template thanks to http://www.templateswise.com/detail/link-105.html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mtClean="0"/>
              <a:t>E-mail and Anti-Spam Dictionary</a:t>
            </a:r>
          </a:p>
        </p:txBody>
      </p:sp>
      <p:sp>
        <p:nvSpPr>
          <p:cNvPr id="87042" name="Rectangle 3"/>
          <p:cNvSpPr>
            <a:spLocks noGrp="1" noChangeArrowheads="1"/>
          </p:cNvSpPr>
          <p:nvPr>
            <p:ph type="body" idx="1"/>
          </p:nvPr>
        </p:nvSpPr>
        <p:spPr>
          <a:xfrm>
            <a:off x="457200" y="2209800"/>
            <a:ext cx="8229600" cy="3916363"/>
          </a:xfrm>
        </p:spPr>
        <p:txBody>
          <a:bodyPr/>
          <a:lstStyle/>
          <a:p>
            <a:pPr marL="0" indent="0">
              <a:buFontTx/>
              <a:buNone/>
            </a:pPr>
            <a:r>
              <a:rPr lang="en-US" smtClean="0"/>
              <a:t>Wikipedia, Google &amp; the Web are invaluable tools for any administrator.  In the notes for this slide are more definitions and their sources which may assist you in learning more to battle Spammers.</a:t>
            </a:r>
          </a:p>
          <a:p>
            <a:pPr marL="0" indent="0">
              <a:buFontTx/>
              <a:buNone/>
            </a:pPr>
            <a:r>
              <a:rPr lang="en-US" smtClean="0"/>
              <a:t>I am also happy to answer questions via e-mail at kmcgrail@apache.org.</a:t>
            </a:r>
          </a:p>
        </p:txBody>
      </p:sp>
      <p:sp>
        <p:nvSpPr>
          <p:cNvPr id="87043"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t>September 16, 2009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lstStyle/>
          <a:p>
            <a:pPr eaLnBrk="1" hangingPunct="1"/>
            <a:r>
              <a:rPr lang="en-US" smtClean="0"/>
              <a:t>Thank You!</a:t>
            </a:r>
          </a:p>
        </p:txBody>
      </p:sp>
      <p:sp>
        <p:nvSpPr>
          <p:cNvPr id="89090" name="Rectangle 3"/>
          <p:cNvSpPr>
            <a:spLocks noGrp="1" noChangeArrowheads="1"/>
          </p:cNvSpPr>
          <p:nvPr>
            <p:ph type="body" idx="4294967295"/>
          </p:nvPr>
        </p:nvSpPr>
        <p:spPr/>
        <p:txBody>
          <a:bodyPr/>
          <a:lstStyle/>
          <a:p>
            <a:pPr eaLnBrk="1" hangingPunct="1"/>
            <a:r>
              <a:rPr lang="en-US" smtClean="0"/>
              <a:t>Presentation (+Q&amp;A!) will be published</a:t>
            </a:r>
          </a:p>
          <a:p>
            <a:pPr lvl="1" eaLnBrk="1" hangingPunct="1"/>
            <a:r>
              <a:rPr lang="en-US" smtClean="0"/>
              <a:t>MacSysadmin.se website</a:t>
            </a:r>
          </a:p>
          <a:p>
            <a:pPr lvl="1" eaLnBrk="1" hangingPunct="1"/>
            <a:r>
              <a:rPr lang="en-US" smtClean="0"/>
              <a:t>SpamAssassin website http://spamassassin.apache.org/presentations/</a:t>
            </a:r>
          </a:p>
          <a:p>
            <a:pPr eaLnBrk="1" hangingPunct="1"/>
            <a:r>
              <a:rPr lang="en-US" smtClean="0"/>
              <a:t>Questions &amp; Answers</a:t>
            </a:r>
          </a:p>
        </p:txBody>
      </p:sp>
      <p:sp>
        <p:nvSpPr>
          <p:cNvPr id="89091"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Disagreements on Spam</a:t>
            </a:r>
          </a:p>
        </p:txBody>
      </p:sp>
      <p:sp>
        <p:nvSpPr>
          <p:cNvPr id="44034" name="Rectangle 3"/>
          <p:cNvSpPr>
            <a:spLocks noGrp="1" noChangeArrowheads="1"/>
          </p:cNvSpPr>
          <p:nvPr>
            <p:ph type="body" idx="1"/>
          </p:nvPr>
        </p:nvSpPr>
        <p:spPr/>
        <p:txBody>
          <a:bodyPr/>
          <a:lstStyle/>
          <a:p>
            <a:r>
              <a:rPr lang="en-US" smtClean="0"/>
              <a:t>Hormel – SPAM Brand and the Internet</a:t>
            </a:r>
          </a:p>
          <a:p>
            <a:r>
              <a:rPr lang="en-US" smtClean="0"/>
              <a:t>CAN-SPAM!</a:t>
            </a:r>
          </a:p>
          <a:p>
            <a:r>
              <a:rPr lang="en-US" smtClean="0"/>
              <a:t>URIBLSucks</a:t>
            </a:r>
          </a:p>
        </p:txBody>
      </p:sp>
      <p:pic>
        <p:nvPicPr>
          <p:cNvPr id="44035" name="Picture 4" descr="uriblcabalist"/>
          <p:cNvPicPr>
            <a:picLocks noChangeAspect="1" noChangeArrowheads="1"/>
          </p:cNvPicPr>
          <p:nvPr/>
        </p:nvPicPr>
        <p:blipFill>
          <a:blip r:embed="rId3"/>
          <a:srcRect/>
          <a:stretch>
            <a:fillRect/>
          </a:stretch>
        </p:blipFill>
        <p:spPr bwMode="auto">
          <a:xfrm>
            <a:off x="5029200" y="2743200"/>
            <a:ext cx="3886200" cy="3886200"/>
          </a:xfrm>
          <a:prstGeom prst="rect">
            <a:avLst/>
          </a:prstGeom>
          <a:noFill/>
          <a:ln w="9525">
            <a:noFill/>
            <a:miter lim="800000"/>
            <a:headEnd/>
            <a:tailEnd/>
          </a:ln>
        </p:spPr>
      </p:pic>
      <p:sp>
        <p:nvSpPr>
          <p:cNvPr id="44036"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r>
              <a:rPr lang="en-US" sz="1000">
                <a:solidFill>
                  <a:schemeClr val="bg1"/>
                </a:solidFill>
              </a:rPr>
              <a:t>September 16, 2009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p:spPr>
        <p:txBody>
          <a:bodyPr/>
          <a:lstStyle/>
          <a:p>
            <a:r>
              <a:rPr lang="en-US" smtClean="0">
                <a:cs typeface="Arial" charset="0"/>
              </a:rPr>
              <a:t>September 16, 2009</a:t>
            </a:r>
          </a:p>
        </p:txBody>
      </p:sp>
      <p:sp>
        <p:nvSpPr>
          <p:cNvPr id="46082" name="Rectangle 2"/>
          <p:cNvSpPr>
            <a:spLocks noGrp="1" noChangeArrowheads="1"/>
          </p:cNvSpPr>
          <p:nvPr>
            <p:ph type="title"/>
          </p:nvPr>
        </p:nvSpPr>
        <p:spPr/>
        <p:txBody>
          <a:bodyPr/>
          <a:lstStyle/>
          <a:p>
            <a:pPr eaLnBrk="1" hangingPunct="1"/>
            <a:r>
              <a:rPr lang="en-US" smtClean="0"/>
              <a:t>What is Ham?</a:t>
            </a:r>
          </a:p>
        </p:txBody>
      </p:sp>
      <p:sp>
        <p:nvSpPr>
          <p:cNvPr id="46083" name="Rectangle 3"/>
          <p:cNvSpPr>
            <a:spLocks noGrp="1" noChangeArrowheads="1"/>
          </p:cNvSpPr>
          <p:nvPr>
            <p:ph type="body" idx="1"/>
          </p:nvPr>
        </p:nvSpPr>
        <p:spPr/>
        <p:txBody>
          <a:bodyPr/>
          <a:lstStyle/>
          <a:p>
            <a:pPr eaLnBrk="1" hangingPunct="1"/>
            <a:r>
              <a:rPr lang="en-US" smtClean="0"/>
              <a:t>In the anti-Spam community, Spam and Ham are opposites. </a:t>
            </a:r>
          </a:p>
          <a:p>
            <a:pPr lvl="1" eaLnBrk="1" hangingPunct="1"/>
            <a:r>
              <a:rPr lang="en-US" smtClean="0"/>
              <a:t>Spam = Junk E-mails </a:t>
            </a:r>
          </a:p>
          <a:p>
            <a:pPr lvl="1" eaLnBrk="1" hangingPunct="1"/>
            <a:r>
              <a:rPr lang="en-US" smtClean="0"/>
              <a:t>Ham = Good E-mails.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p:spPr>
        <p:txBody>
          <a:bodyPr/>
          <a:lstStyle/>
          <a:p>
            <a:r>
              <a:rPr lang="en-US" smtClean="0">
                <a:cs typeface="Arial" charset="0"/>
              </a:rPr>
              <a:t>September 16, 2009</a:t>
            </a:r>
          </a:p>
        </p:txBody>
      </p:sp>
      <p:sp>
        <p:nvSpPr>
          <p:cNvPr id="48130" name="Rectangle 2"/>
          <p:cNvSpPr>
            <a:spLocks noGrp="1" noChangeArrowheads="1"/>
          </p:cNvSpPr>
          <p:nvPr>
            <p:ph type="title"/>
          </p:nvPr>
        </p:nvSpPr>
        <p:spPr/>
        <p:txBody>
          <a:bodyPr/>
          <a:lstStyle/>
          <a:p>
            <a:pPr eaLnBrk="1" hangingPunct="1"/>
            <a:r>
              <a:rPr lang="en-US" smtClean="0"/>
              <a:t>What is an FP?</a:t>
            </a:r>
          </a:p>
        </p:txBody>
      </p:sp>
      <p:sp>
        <p:nvSpPr>
          <p:cNvPr id="48131" name="Rectangle 3"/>
          <p:cNvSpPr>
            <a:spLocks noGrp="1" noChangeArrowheads="1"/>
          </p:cNvSpPr>
          <p:nvPr>
            <p:ph type="body" idx="1"/>
          </p:nvPr>
        </p:nvSpPr>
        <p:spPr/>
        <p:txBody>
          <a:bodyPr/>
          <a:lstStyle/>
          <a:p>
            <a:pPr eaLnBrk="1" hangingPunct="1"/>
            <a:r>
              <a:rPr lang="en-US" smtClean="0"/>
              <a:t>False-Positives (FPs)</a:t>
            </a:r>
          </a:p>
          <a:p>
            <a:pPr lvl="1" eaLnBrk="1" hangingPunct="1"/>
            <a:r>
              <a:rPr lang="en-US" smtClean="0"/>
              <a:t>E-mails incorrectly tagged as Junk</a:t>
            </a:r>
          </a:p>
          <a:p>
            <a:pPr eaLnBrk="1" hangingPunct="1"/>
            <a:r>
              <a:rPr lang="en-US" smtClean="0"/>
              <a:t>False-Negatives (FNs)</a:t>
            </a:r>
          </a:p>
          <a:p>
            <a:pPr lvl="1" eaLnBrk="1" hangingPunct="1"/>
            <a:r>
              <a:rPr lang="en-US" smtClean="0"/>
              <a:t>E-mails incorrectly NOT tagged as Junk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p:cNvSpPr>
            <a:spLocks noGrp="1"/>
          </p:cNvSpPr>
          <p:nvPr>
            <p:ph type="dt" sz="quarter" idx="10"/>
          </p:nvPr>
        </p:nvSpPr>
        <p:spPr>
          <a:noFill/>
        </p:spPr>
        <p:txBody>
          <a:bodyPr/>
          <a:lstStyle/>
          <a:p>
            <a:r>
              <a:rPr lang="en-US" smtClean="0">
                <a:cs typeface="Arial" charset="0"/>
              </a:rPr>
              <a:t>September 16, 2009</a:t>
            </a:r>
          </a:p>
        </p:txBody>
      </p:sp>
      <p:sp>
        <p:nvSpPr>
          <p:cNvPr id="50178" name="Rectangle 2"/>
          <p:cNvSpPr>
            <a:spLocks noGrp="1" noChangeArrowheads="1"/>
          </p:cNvSpPr>
          <p:nvPr>
            <p:ph type="title"/>
          </p:nvPr>
        </p:nvSpPr>
        <p:spPr/>
        <p:txBody>
          <a:bodyPr/>
          <a:lstStyle/>
          <a:p>
            <a:pPr eaLnBrk="1" hangingPunct="1"/>
            <a:r>
              <a:rPr lang="en-US" smtClean="0"/>
              <a:t>Blacklist / Whitelist</a:t>
            </a:r>
          </a:p>
        </p:txBody>
      </p:sp>
      <p:sp>
        <p:nvSpPr>
          <p:cNvPr id="50179" name="Rectangle 3"/>
          <p:cNvSpPr>
            <a:spLocks noGrp="1" noChangeArrowheads="1"/>
          </p:cNvSpPr>
          <p:nvPr>
            <p:ph type="body" idx="1"/>
          </p:nvPr>
        </p:nvSpPr>
        <p:spPr/>
        <p:txBody>
          <a:bodyPr/>
          <a:lstStyle/>
          <a:p>
            <a:pPr eaLnBrk="1" hangingPunct="1"/>
            <a:r>
              <a:rPr lang="en-US" smtClean="0"/>
              <a:t>Blacklist = Bad Items</a:t>
            </a:r>
          </a:p>
          <a:p>
            <a:pPr eaLnBrk="1" hangingPunct="1"/>
            <a:r>
              <a:rPr lang="en-US" smtClean="0"/>
              <a:t>Whitelist = Good Items</a:t>
            </a:r>
          </a:p>
          <a:p>
            <a:pPr eaLnBrk="1" hangingPunct="1"/>
            <a:r>
              <a:rPr lang="en-US" smtClean="0"/>
              <a:t>Greylist = Undecided Items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3"/>
          <p:cNvSpPr>
            <a:spLocks noGrp="1"/>
          </p:cNvSpPr>
          <p:nvPr>
            <p:ph type="dt" sz="quarter" idx="10"/>
          </p:nvPr>
        </p:nvSpPr>
        <p:spPr>
          <a:noFill/>
        </p:spPr>
        <p:txBody>
          <a:bodyPr/>
          <a:lstStyle/>
          <a:p>
            <a:r>
              <a:rPr lang="en-US" smtClean="0">
                <a:cs typeface="Arial" charset="0"/>
              </a:rPr>
              <a:t>September 16, 2009</a:t>
            </a:r>
          </a:p>
        </p:txBody>
      </p:sp>
      <p:sp>
        <p:nvSpPr>
          <p:cNvPr id="52226" name="Rectangle 2"/>
          <p:cNvSpPr>
            <a:spLocks noGrp="1" noChangeArrowheads="1"/>
          </p:cNvSpPr>
          <p:nvPr>
            <p:ph type="title"/>
          </p:nvPr>
        </p:nvSpPr>
        <p:spPr/>
        <p:txBody>
          <a:bodyPr/>
          <a:lstStyle/>
          <a:p>
            <a:pPr eaLnBrk="1" hangingPunct="1"/>
            <a:r>
              <a:rPr lang="en-US" smtClean="0"/>
              <a:t>What is SpamAssassin?</a:t>
            </a:r>
          </a:p>
        </p:txBody>
      </p:sp>
      <p:sp>
        <p:nvSpPr>
          <p:cNvPr id="52227" name="Rectangle 3"/>
          <p:cNvSpPr>
            <a:spLocks noGrp="1" noChangeArrowheads="1"/>
          </p:cNvSpPr>
          <p:nvPr>
            <p:ph type="body" idx="1"/>
          </p:nvPr>
        </p:nvSpPr>
        <p:spPr/>
        <p:txBody>
          <a:bodyPr/>
          <a:lstStyle/>
          <a:p>
            <a:pPr eaLnBrk="1" hangingPunct="1"/>
            <a:r>
              <a:rPr lang="en-US" smtClean="0"/>
              <a:t>SpamAssassin is a mail filter &amp; API used to identify junk e-mail.</a:t>
            </a:r>
          </a:p>
          <a:p>
            <a:pPr eaLnBrk="1" hangingPunct="1"/>
            <a:r>
              <a:rPr lang="en-US" smtClean="0"/>
              <a:t>SpamAssassin powers the Junk Mail Filtering tool in OS X.</a:t>
            </a:r>
          </a:p>
          <a:p>
            <a:pPr eaLnBrk="1" hangingPunct="1"/>
            <a:r>
              <a:rPr lang="en-US" smtClean="0"/>
              <a:t>SpamAssassin is also the basis of several other commercial products.</a:t>
            </a:r>
          </a:p>
        </p:txBody>
      </p:sp>
      <p:pic>
        <p:nvPicPr>
          <p:cNvPr id="52228" name="Picture 4" descr="logo-2384x1014-transparent"/>
          <p:cNvPicPr>
            <a:picLocks noChangeAspect="1" noChangeArrowheads="1"/>
          </p:cNvPicPr>
          <p:nvPr/>
        </p:nvPicPr>
        <p:blipFill>
          <a:blip r:embed="rId3"/>
          <a:srcRect/>
          <a:stretch>
            <a:fillRect/>
          </a:stretch>
        </p:blipFill>
        <p:spPr bwMode="auto">
          <a:xfrm>
            <a:off x="2667000" y="5072063"/>
            <a:ext cx="3838575" cy="16335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3"/>
          <p:cNvSpPr>
            <a:spLocks noGrp="1"/>
          </p:cNvSpPr>
          <p:nvPr>
            <p:ph type="dt" sz="quarter" idx="10"/>
          </p:nvPr>
        </p:nvSpPr>
        <p:spPr>
          <a:noFill/>
        </p:spPr>
        <p:txBody>
          <a:bodyPr/>
          <a:lstStyle/>
          <a:p>
            <a:r>
              <a:rPr lang="en-US" smtClean="0">
                <a:cs typeface="Arial" charset="0"/>
              </a:rPr>
              <a:t>September 16, 2009</a:t>
            </a:r>
          </a:p>
        </p:txBody>
      </p:sp>
      <p:sp>
        <p:nvSpPr>
          <p:cNvPr id="54274" name="Rectangle 2"/>
          <p:cNvSpPr>
            <a:spLocks noGrp="1" noChangeArrowheads="1"/>
          </p:cNvSpPr>
          <p:nvPr>
            <p:ph type="title"/>
          </p:nvPr>
        </p:nvSpPr>
        <p:spPr/>
        <p:txBody>
          <a:bodyPr/>
          <a:lstStyle/>
          <a:p>
            <a:pPr eaLnBrk="1" hangingPunct="1"/>
            <a:r>
              <a:rPr lang="en-US" smtClean="0"/>
              <a:t>SpamAssassin: Future-proof?</a:t>
            </a:r>
          </a:p>
        </p:txBody>
      </p:sp>
      <p:sp>
        <p:nvSpPr>
          <p:cNvPr id="54275" name="Rectangle 3"/>
          <p:cNvSpPr>
            <a:spLocks noGrp="1" noChangeArrowheads="1"/>
          </p:cNvSpPr>
          <p:nvPr>
            <p:ph type="body" idx="1"/>
          </p:nvPr>
        </p:nvSpPr>
        <p:spPr/>
        <p:txBody>
          <a:bodyPr/>
          <a:lstStyle/>
          <a:p>
            <a:pPr eaLnBrk="1" hangingPunct="1"/>
            <a:r>
              <a:rPr lang="en-US" sz="2800" smtClean="0"/>
              <a:t>SpamAssassin is a well-refined scoring framework</a:t>
            </a:r>
          </a:p>
          <a:p>
            <a:pPr eaLnBrk="1" hangingPunct="1"/>
            <a:r>
              <a:rPr lang="en-US" sz="2800" smtClean="0"/>
              <a:t>Uses Rules-Based Heuristics Engine: Each Rule is given a Score</a:t>
            </a:r>
          </a:p>
          <a:p>
            <a:pPr lvl="1" eaLnBrk="1" hangingPunct="1"/>
            <a:r>
              <a:rPr lang="en-US" sz="2400" smtClean="0"/>
              <a:t>Lower, or Negative overall score = Ham</a:t>
            </a:r>
          </a:p>
          <a:p>
            <a:pPr lvl="1" eaLnBrk="1" hangingPunct="1"/>
            <a:r>
              <a:rPr lang="en-US" sz="2400" smtClean="0"/>
              <a:t>Higher overall score &amp; equal to/above a threshold = Spam</a:t>
            </a:r>
          </a:p>
          <a:p>
            <a:pPr eaLnBrk="1" hangingPunct="1"/>
            <a:r>
              <a:rPr lang="en-US" sz="2800" smtClean="0"/>
              <a:t>Utilizes a Genetic Algorithm on Ham &amp; Spam collections to generate the weight for each rule</a:t>
            </a:r>
          </a:p>
          <a:p>
            <a:pPr eaLnBrk="1" hangingPunct="1"/>
            <a:r>
              <a:rPr lang="en-US" sz="2800" smtClean="0"/>
              <a:t>Upcoming 3.3.0 release separates Rules from Framework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3"/>
          <p:cNvSpPr>
            <a:spLocks noGrp="1"/>
          </p:cNvSpPr>
          <p:nvPr>
            <p:ph type="dt" sz="quarter" idx="10"/>
          </p:nvPr>
        </p:nvSpPr>
        <p:spPr>
          <a:noFill/>
        </p:spPr>
        <p:txBody>
          <a:bodyPr/>
          <a:lstStyle/>
          <a:p>
            <a:r>
              <a:rPr lang="en-US" smtClean="0">
                <a:cs typeface="Arial" charset="0"/>
              </a:rPr>
              <a:t>September 16, 2009</a:t>
            </a:r>
          </a:p>
        </p:txBody>
      </p:sp>
      <p:sp>
        <p:nvSpPr>
          <p:cNvPr id="56322" name="Rectangle 2"/>
          <p:cNvSpPr>
            <a:spLocks noGrp="1" noChangeArrowheads="1"/>
          </p:cNvSpPr>
          <p:nvPr>
            <p:ph type="title"/>
          </p:nvPr>
        </p:nvSpPr>
        <p:spPr/>
        <p:txBody>
          <a:bodyPr/>
          <a:lstStyle/>
          <a:p>
            <a:pPr eaLnBrk="1" hangingPunct="1"/>
            <a:r>
              <a:rPr lang="en-US" smtClean="0"/>
              <a:t>Enabling the Junk Mail Filter</a:t>
            </a:r>
          </a:p>
        </p:txBody>
      </p:sp>
      <p:sp>
        <p:nvSpPr>
          <p:cNvPr id="56323" name="Rectangle 3"/>
          <p:cNvSpPr>
            <a:spLocks noGrp="1" noChangeArrowheads="1"/>
          </p:cNvSpPr>
          <p:nvPr>
            <p:ph type="body" idx="1"/>
          </p:nvPr>
        </p:nvSpPr>
        <p:spPr/>
        <p:txBody>
          <a:bodyPr/>
          <a:lstStyle/>
          <a:p>
            <a:pPr eaLnBrk="1" hangingPunct="1">
              <a:buFontTx/>
              <a:buNone/>
            </a:pPr>
            <a:endParaRPr lang="en-US" smtClean="0"/>
          </a:p>
        </p:txBody>
      </p:sp>
      <p:pic>
        <p:nvPicPr>
          <p:cNvPr id="56324" name="Picture 5" descr="mail_service_snow_leopard"/>
          <p:cNvPicPr>
            <a:picLocks noChangeAspect="1" noChangeArrowheads="1"/>
          </p:cNvPicPr>
          <p:nvPr/>
        </p:nvPicPr>
        <p:blipFill>
          <a:blip r:embed="rId3"/>
          <a:srcRect/>
          <a:stretch>
            <a:fillRect/>
          </a:stretch>
        </p:blipFill>
        <p:spPr bwMode="auto">
          <a:xfrm>
            <a:off x="1752600" y="2590800"/>
            <a:ext cx="5667375" cy="3124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ain Title">
  <a:themeElements>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Titl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de Second Level">
  <a:themeElements>
    <a:clrScheme name="Side Second 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de Second Lev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e Second 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de Second 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de Second 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de Second 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de Second 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de Second 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de Second 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de Second 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de Second 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de Second 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de Second 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de Second 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op Second Level">
  <a:themeElements>
    <a:clrScheme name="Top Second 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p Second Lev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p Second 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p Second 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p Second 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p Second 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p Second 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p Second 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p Second 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p Second 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p Second 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p Second 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p Second 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p Second 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11085</Words>
  <Application>Microsoft Office PowerPoint</Application>
  <PresentationFormat>On-screen Show (4:3)</PresentationFormat>
  <Paragraphs>765</Paragraphs>
  <Slides>25</Slides>
  <Notes>25</Notes>
  <HiddenSlides>0</HiddenSlides>
  <MMClips>0</MMClips>
  <ScaleCrop>false</ScaleCrop>
  <HeadingPairs>
    <vt:vector size="6" baseType="variant">
      <vt:variant>
        <vt:lpstr>Fonts Used</vt:lpstr>
      </vt:variant>
      <vt:variant>
        <vt:i4>2</vt:i4>
      </vt:variant>
      <vt:variant>
        <vt:lpstr>Design Template</vt:lpstr>
      </vt:variant>
      <vt:variant>
        <vt:i4>3</vt:i4>
      </vt:variant>
      <vt:variant>
        <vt:lpstr>Slide Titles</vt:lpstr>
      </vt:variant>
      <vt:variant>
        <vt:i4>25</vt:i4>
      </vt:variant>
    </vt:vector>
  </HeadingPairs>
  <TitlesOfParts>
    <vt:vector size="30" baseType="lpstr">
      <vt:lpstr>Arial</vt:lpstr>
      <vt:lpstr>Calibri</vt:lpstr>
      <vt:lpstr>Main Title</vt:lpstr>
      <vt:lpstr>Side Second Level</vt:lpstr>
      <vt:lpstr>Top Second Level</vt:lpstr>
      <vt:lpstr>SpamAssassin Way more than the Mac OS X Server GUI shows</vt:lpstr>
      <vt:lpstr>What is Spam?</vt:lpstr>
      <vt:lpstr>Disagreements on Spam</vt:lpstr>
      <vt:lpstr>What is Ham?</vt:lpstr>
      <vt:lpstr>What is an FP?</vt:lpstr>
      <vt:lpstr>Blacklist / Whitelist</vt:lpstr>
      <vt:lpstr>What is SpamAssassin?</vt:lpstr>
      <vt:lpstr>SpamAssassin: Future-proof?</vt:lpstr>
      <vt:lpstr>Enabling the Junk Mail Filter</vt:lpstr>
      <vt:lpstr>GUI Tweaks for the Junk Mail Filter</vt:lpstr>
      <vt:lpstr>SpamAssassin with Snow Leopard</vt:lpstr>
      <vt:lpstr>Improve Your Mail Setup</vt:lpstr>
      <vt:lpstr>Behind the OS X Server GUI</vt:lpstr>
      <vt:lpstr>Tweaking your Installation</vt:lpstr>
      <vt:lpstr>More Tweaking</vt:lpstr>
      <vt:lpstr>Future Tweaks?</vt:lpstr>
      <vt:lpstr>More Spam Reduction Techniques?</vt:lpstr>
      <vt:lpstr>Common Problems</vt:lpstr>
      <vt:lpstr>Why is an E-Mail Tagged / Not Tagged as Spam?</vt:lpstr>
      <vt:lpstr>Who is Sending the Spam?</vt:lpstr>
      <vt:lpstr>Making your Own Heuristic Rules</vt:lpstr>
      <vt:lpstr>Excuses, Excuses!</vt:lpstr>
      <vt:lpstr>Resources from this Speech</vt:lpstr>
      <vt:lpstr>E-mail and Anti-Spam Dictionary</vt:lpstr>
      <vt:lpstr>Thank You!</vt:lpstr>
    </vt:vector>
  </TitlesOfParts>
  <Company>Peregrine Computer Consultants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A. McGrail</dc:creator>
  <cp:lastModifiedBy>Kevin A. McGrail</cp:lastModifiedBy>
  <cp:revision>135</cp:revision>
  <dcterms:created xsi:type="dcterms:W3CDTF">2009-09-08T22:42:27Z</dcterms:created>
  <dcterms:modified xsi:type="dcterms:W3CDTF">2009-09-17T23:59:52Z</dcterms:modified>
</cp:coreProperties>
</file>